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1" r:id="rId2"/>
    <p:sldId id="277" r:id="rId3"/>
    <p:sldId id="275" r:id="rId4"/>
    <p:sldId id="276" r:id="rId5"/>
    <p:sldId id="278" r:id="rId6"/>
    <p:sldId id="279" r:id="rId7"/>
    <p:sldId id="292" r:id="rId8"/>
    <p:sldId id="294" r:id="rId9"/>
    <p:sldId id="260" r:id="rId10"/>
    <p:sldId id="259" r:id="rId11"/>
    <p:sldId id="283" r:id="rId12"/>
    <p:sldId id="257" r:id="rId13"/>
    <p:sldId id="295" r:id="rId14"/>
    <p:sldId id="296" r:id="rId15"/>
    <p:sldId id="282" r:id="rId16"/>
    <p:sldId id="268" r:id="rId17"/>
    <p:sldId id="290" r:id="rId18"/>
    <p:sldId id="289" r:id="rId19"/>
    <p:sldId id="274" r:id="rId20"/>
    <p:sldId id="285" r:id="rId21"/>
    <p:sldId id="284" r:id="rId22"/>
    <p:sldId id="293" r:id="rId23"/>
    <p:sldId id="291" r:id="rId24"/>
    <p:sldId id="281" r:id="rId25"/>
    <p:sldId id="272" r:id="rId26"/>
    <p:sldId id="258"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40" autoAdjust="0"/>
  </p:normalViewPr>
  <p:slideViewPr>
    <p:cSldViewPr snapToGrid="0">
      <p:cViewPr varScale="1">
        <p:scale>
          <a:sx n="92" d="100"/>
          <a:sy n="92" d="100"/>
        </p:scale>
        <p:origin x="3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4062F-0CA8-4355-B0E1-930B92E1C20C}" type="datetimeFigureOut">
              <a:rPr kumimoji="1" lang="ja-JP" altLang="en-US" smtClean="0"/>
              <a:t>2025/7/5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72F3AA-48F6-4FC1-83B2-D0F44913BAAD}" type="slidenum">
              <a:rPr kumimoji="1" lang="ja-JP" altLang="en-US" smtClean="0"/>
              <a:t>‹#›</a:t>
            </a:fld>
            <a:endParaRPr kumimoji="1" lang="ja-JP" altLang="en-US"/>
          </a:p>
        </p:txBody>
      </p:sp>
    </p:spTree>
    <p:extLst>
      <p:ext uri="{BB962C8B-B14F-4D97-AF65-F5344CB8AC3E}">
        <p14:creationId xmlns:p14="http://schemas.microsoft.com/office/powerpoint/2010/main" val="215007100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7F802-C6D7-0492-A205-1D9B5D2A8B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DC18C9-A6FD-3BA1-1D17-BFFB8C8B9A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29C7E1A-0D8B-ADE4-6EF3-C7CC110170D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E5810C5-3B45-2633-EC67-521F68358CDB}"/>
              </a:ext>
            </a:extLst>
          </p:cNvPr>
          <p:cNvSpPr>
            <a:spLocks noGrp="1"/>
          </p:cNvSpPr>
          <p:nvPr>
            <p:ph type="sldNum" sz="quarter" idx="5"/>
          </p:nvPr>
        </p:nvSpPr>
        <p:spPr/>
        <p:txBody>
          <a:bodyPr/>
          <a:lstStyle/>
          <a:p>
            <a:fld id="{3172F3AA-48F6-4FC1-83B2-D0F44913BAAD}" type="slidenum">
              <a:rPr kumimoji="1" lang="ja-JP" altLang="en-US" smtClean="0"/>
              <a:t>7</a:t>
            </a:fld>
            <a:endParaRPr kumimoji="1" lang="ja-JP" altLang="en-US"/>
          </a:p>
        </p:txBody>
      </p:sp>
    </p:spTree>
    <p:extLst>
      <p:ext uri="{BB962C8B-B14F-4D97-AF65-F5344CB8AC3E}">
        <p14:creationId xmlns:p14="http://schemas.microsoft.com/office/powerpoint/2010/main" val="264894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9</a:t>
            </a:fld>
            <a:endParaRPr kumimoji="1" lang="ja-JP" altLang="en-US"/>
          </a:p>
        </p:txBody>
      </p:sp>
    </p:spTree>
    <p:extLst>
      <p:ext uri="{BB962C8B-B14F-4D97-AF65-F5344CB8AC3E}">
        <p14:creationId xmlns:p14="http://schemas.microsoft.com/office/powerpoint/2010/main" val="397703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10</a:t>
            </a:fld>
            <a:endParaRPr kumimoji="1" lang="ja-JP" altLang="en-US"/>
          </a:p>
        </p:txBody>
      </p:sp>
    </p:spTree>
    <p:extLst>
      <p:ext uri="{BB962C8B-B14F-4D97-AF65-F5344CB8AC3E}">
        <p14:creationId xmlns:p14="http://schemas.microsoft.com/office/powerpoint/2010/main" val="395505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12</a:t>
            </a:fld>
            <a:endParaRPr kumimoji="1" lang="ja-JP" altLang="en-US"/>
          </a:p>
        </p:txBody>
      </p:sp>
    </p:spTree>
    <p:extLst>
      <p:ext uri="{BB962C8B-B14F-4D97-AF65-F5344CB8AC3E}">
        <p14:creationId xmlns:p14="http://schemas.microsoft.com/office/powerpoint/2010/main" val="3862043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Max,</a:t>
            </a:r>
            <a:r>
              <a:rPr lang="ja-JP" altLang="en-US" b="0" i="0" dirty="0">
                <a:solidFill>
                  <a:srgbClr val="333333"/>
                </a:solidFill>
                <a:effectLst/>
                <a:highlight>
                  <a:srgbClr val="FFFFFF"/>
                </a:highlight>
                <a:latin typeface="Noto Sans JP"/>
              </a:rPr>
              <a:t>特徴マップの次元削減と重要な特徴の抽出に役立ちます。特定の領域内で最大の値を選ぶことで、モデルの計算量を削減し、過学習を防ぐ効果があります。</a:t>
            </a:r>
            <a:endParaRPr lang="en-US" altLang="ja-JP" b="0" i="0" dirty="0">
              <a:solidFill>
                <a:srgbClr val="333333"/>
              </a:solidFill>
              <a:effectLst/>
              <a:highlight>
                <a:srgbClr val="FFFFFF"/>
              </a:highlight>
              <a:latin typeface="Noto Sans JP"/>
            </a:endParaRPr>
          </a:p>
          <a:p>
            <a:r>
              <a:rPr kumimoji="1" lang="en-US" altLang="ja-JP" b="0" i="0" dirty="0">
                <a:solidFill>
                  <a:srgbClr val="333333"/>
                </a:solidFill>
                <a:effectLst/>
                <a:highlight>
                  <a:srgbClr val="FFFFFF"/>
                </a:highlight>
                <a:latin typeface="Noto Sans JP"/>
              </a:rPr>
              <a:t>Average,</a:t>
            </a:r>
            <a:r>
              <a:rPr lang="ja-JP" altLang="en-US" b="0" i="0" dirty="0">
                <a:solidFill>
                  <a:srgbClr val="333333"/>
                </a:solidFill>
                <a:effectLst/>
                <a:highlight>
                  <a:srgbClr val="FFFFFF"/>
                </a:highlight>
                <a:latin typeface="Noto Sans JP"/>
              </a:rPr>
              <a:t>特徴マップのサイズが削減されるだけでなく、領域内の全ての情報を均等に取り入れるため、特徴の偏りを抑制する効果があります。</a:t>
            </a:r>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16</a:t>
            </a:fld>
            <a:endParaRPr kumimoji="1" lang="ja-JP" altLang="en-US"/>
          </a:p>
        </p:txBody>
      </p:sp>
    </p:spTree>
    <p:extLst>
      <p:ext uri="{BB962C8B-B14F-4D97-AF65-F5344CB8AC3E}">
        <p14:creationId xmlns:p14="http://schemas.microsoft.com/office/powerpoint/2010/main" val="343713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26</a:t>
            </a:fld>
            <a:endParaRPr kumimoji="1" lang="ja-JP" altLang="en-US"/>
          </a:p>
        </p:txBody>
      </p:sp>
    </p:spTree>
    <p:extLst>
      <p:ext uri="{BB962C8B-B14F-4D97-AF65-F5344CB8AC3E}">
        <p14:creationId xmlns:p14="http://schemas.microsoft.com/office/powerpoint/2010/main" val="100057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ACDEE-DE6B-9100-E5F4-87D5E47FCD9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0DD741A-A789-BEC2-EE05-276273F726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01B66E9-F441-3E02-95B0-6EA8F00A616E}"/>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814784BA-1A27-0E16-A678-3DAF3F61FA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3B44A-371E-9DD1-FC2D-337437F92B26}"/>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56049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13808A-3FA9-938B-0AD8-77B05D71D86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5F8638F-B51C-FE9E-A7F3-D55C9247C66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7CBBD9-0048-7946-9638-4707A3FC6068}"/>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11FF79E1-5C86-0144-B30D-89C78D2FAC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18F355-0190-A33F-2F79-73D49B1A394C}"/>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502066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78F0DAE-2CF8-08ED-370A-3022D548A7F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34D2384-C424-06CE-2B96-EB20A5BF140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8BE6763-E6ED-0468-7959-E513E1C2F597}"/>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A88381AD-ED7A-A74B-738D-5707260C1EE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A50A0B-1646-EEA1-8A66-9D4B6196EFAD}"/>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259550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26B377-F8A8-F58C-4BBF-6AD1A6A234F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5F3FA77-90E2-E163-DEDB-DA20F12B1AD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A9DA192-84DC-127B-29E6-CD17566E0818}"/>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5D35AE96-579E-5254-CD08-3989F31EFC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5CD7980-9315-1F87-2B74-DF4DC12A63CE}"/>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254506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A73469-9202-E51E-241A-54BD2774F16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B6D15-3BB9-59D0-287C-9448E7E482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C9E6392-83E3-7E77-D379-9134C71E5E85}"/>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73D7DC21-867C-D35E-F846-44A3A22B20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7018F2-AD19-765D-CF04-0830DF9F1356}"/>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197193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4C1DC-F5D4-9957-F9D1-BB129B68FB8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A466A3-09B4-CC90-7EC6-E12617979FB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0144042-1D44-B60E-D699-45C89BB93CB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C84745B-1E72-117D-3B5F-AA113EED7E0C}"/>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6" name="フッター プレースホルダー 5">
            <a:extLst>
              <a:ext uri="{FF2B5EF4-FFF2-40B4-BE49-F238E27FC236}">
                <a16:creationId xmlns:a16="http://schemas.microsoft.com/office/drawing/2014/main" id="{507F7C79-8D34-C226-0FFF-AB97EB039DC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58522D-C85E-9308-4736-4707C0A3E497}"/>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291002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DA5660-9FE7-E68C-89FA-CE27A5B2302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947934F-D13C-E074-0A95-4BEED9E5D5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1456DB0-D27D-6CA9-9B5E-D4BFDE56409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3C289F6-A201-0978-D25A-5BF8D676FA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0ACE518-AF49-0DCC-50AD-996D2A196E9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B66D57C-6209-78DD-E83B-DD897D605903}"/>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8" name="フッター プレースホルダー 7">
            <a:extLst>
              <a:ext uri="{FF2B5EF4-FFF2-40B4-BE49-F238E27FC236}">
                <a16:creationId xmlns:a16="http://schemas.microsoft.com/office/drawing/2014/main" id="{9AB8A6BA-CB86-9C65-D9CF-9549BCFA648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358AF83-4652-9B7C-43A1-B84C0BE3168E}"/>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68960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A34517-C4BD-7A2B-F354-4ABA8AEAAE4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7ED5084-1584-D662-3A55-4803856DB1BF}"/>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4" name="フッター プレースホルダー 3">
            <a:extLst>
              <a:ext uri="{FF2B5EF4-FFF2-40B4-BE49-F238E27FC236}">
                <a16:creationId xmlns:a16="http://schemas.microsoft.com/office/drawing/2014/main" id="{90355BBA-2A3D-96F3-CEF6-90C5D91BE93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93CF660-5910-10E9-6701-BA3F92B44FD2}"/>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348997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DECCA3-83A2-0F4C-1BE1-911A48CEE55B}"/>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3" name="フッター プレースホルダー 2">
            <a:extLst>
              <a:ext uri="{FF2B5EF4-FFF2-40B4-BE49-F238E27FC236}">
                <a16:creationId xmlns:a16="http://schemas.microsoft.com/office/drawing/2014/main" id="{B4D27CAE-7F22-89EE-86DC-3379D4D8833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5C50A6D-1666-5118-9196-2A4982EF2DB0}"/>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571814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4EDC5D-F191-D7F7-23B7-FC86847BC94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EFB13BE-466E-26DC-57A7-169FE0D4F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9EFFA20-F026-F656-68DC-47CC8C6BA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A71E64C-6D02-51B0-11AF-977EA2A52D8A}"/>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6" name="フッター プレースホルダー 5">
            <a:extLst>
              <a:ext uri="{FF2B5EF4-FFF2-40B4-BE49-F238E27FC236}">
                <a16:creationId xmlns:a16="http://schemas.microsoft.com/office/drawing/2014/main" id="{CBAF6C39-728F-1B16-4717-A5E64E2C868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C14BCDC-4F08-274F-1DD1-9ACBF7F42B4F}"/>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377711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0F0C4-FD59-2B75-7A64-B039E7A3F7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A654198-1916-545A-5C33-284906CE01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856E0F0-FB2E-84B6-2523-AA63E8C18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BDBD5B8-2101-B42C-D744-7ADABC3FD1A6}"/>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6" name="フッター プレースホルダー 5">
            <a:extLst>
              <a:ext uri="{FF2B5EF4-FFF2-40B4-BE49-F238E27FC236}">
                <a16:creationId xmlns:a16="http://schemas.microsoft.com/office/drawing/2014/main" id="{294FBE81-DE4D-315A-57BF-A018D10F2CF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22F99C4-F35C-DA0F-3A00-48C2522054BA}"/>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342805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9B9AC5A-8269-24BE-94E0-07E75B504A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0FC9A84-B1F4-E92C-5301-62AC2A119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02E510-954B-78E9-C515-925912EF31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E75F4F7B-7A56-0B6C-A46C-4917D2C9D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369947C-F002-DEA6-E601-4C951FC45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301656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 Id="rId5" Type="http://schemas.openxmlformats.org/officeDocument/2006/relationships/hyperlink" Target="https://developers.agirobots.com/jp/depthwise-pointwise-convolution/" TargetMode="External"/><Relationship Id="rId4" Type="http://schemas.openxmlformats.org/officeDocument/2006/relationships/hyperlink" Target="https://zenn.dev/rockwell/articles/f52495402da83f"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qiita.com/kuroitu/items/48bf6bc42e4dfee52cd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zyang/convolution-visualizer?tab=readme-ov-file" TargetMode="External"/><Relationship Id="rId7" Type="http://schemas.openxmlformats.org/officeDocument/2006/relationships/hyperlink" Target="https://transcranial.github.io/keras-js/#/" TargetMode="External"/><Relationship Id="rId2" Type="http://schemas.openxmlformats.org/officeDocument/2006/relationships/hyperlink" Target="https://github.com/vdumoulin/conv_arithmetic" TargetMode="External"/><Relationship Id="rId1" Type="http://schemas.openxmlformats.org/officeDocument/2006/relationships/slideLayout" Target="../slideLayouts/slideLayout7.xml"/><Relationship Id="rId6" Type="http://schemas.openxmlformats.org/officeDocument/2006/relationships/hyperlink" Target="https://cs.stanford.edu/people/karpathy/convnetjs/demo/cifar10.html" TargetMode="External"/><Relationship Id="rId5" Type="http://schemas.openxmlformats.org/officeDocument/2006/relationships/hyperlink" Target="https://poloclub.github.io/cnn-explainer/" TargetMode="External"/><Relationship Id="rId4" Type="http://schemas.openxmlformats.org/officeDocument/2006/relationships/hyperlink" Target="https://tensorspace.org/html/playground/index.html"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uhokuto/CNN-RGB-dataset/blob/main/cnn_pretrained_model.md"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szdrblog.info/entry/2017/03/01/000614"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mdpi.com/2072-4292/15/3/593"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zero2one.jp/learningblog/various-convolution-methods-for-cnn/?srsltid=AfmBOorUKqo__2kVtXV_Hzv_0Dp6AfFqWNWwNVtBTZQAWg_B8tyDwVjl"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uhokuto/CNN-RGB-dataset"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zenn.dev/v2m5rc87/articles/054344675b32d3"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zero2one.jp/learningblog/cnn-for-beginners/" TargetMode="External"/><Relationship Id="rId2" Type="http://schemas.openxmlformats.org/officeDocument/2006/relationships/hyperlink" Target="https://www.imagazine.co.jp/%E7%95%B3%E3%81%BF%E8%BE%BC%E3%81%BF%E3%83%8D%E3%83%83%E3%83%88%E3%83%AF%E3%83%BC%E3%82%AF%E3%81%AE%E3%80%8C%E5%9F%BA%E7%A4%8E%E3%81%AE%E5%9F%BA%E7%A4%8E%E3%80%8D%E3%82%92%E7%90%86%E8%A7%A3%E3%81%99/"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tech-teacher.jp/blog/machinelearning-cnn/" TargetMode="External"/><Relationship Id="rId2" Type="http://schemas.openxmlformats.org/officeDocument/2006/relationships/hyperlink" Target="https://deepage.net/deep_learning/2016/11/07/convolutional_neural_network.htm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eepage.net/deep_learning/2016/11/07/convolutional_neural_network.html" TargetMode="External"/><Relationship Id="rId5" Type="http://schemas.openxmlformats.org/officeDocument/2006/relationships/image" Target="../media/image7.png"/><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imagazine.co.jp/%E7%95%B3%E3%81%BF%E8%BE%BC%E3%81%BF%E3%83%8D%E3%83%83%E3%83%88%E3%83%AF%E3%83%BC%E3%82%AF%E3%81%AE%E3%80%8C%E5%9F%BA%E7%A4%8E%E3%81%AE%E5%9F%BA%E7%A4%8E%E3%80%8D%E3%82%92%E7%90%86%E8%A7%A3%E3%81%9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9EB3074-5E0E-3195-189A-4F202C9CA8CB}"/>
              </a:ext>
            </a:extLst>
          </p:cNvPr>
          <p:cNvSpPr txBox="1"/>
          <p:nvPr/>
        </p:nvSpPr>
        <p:spPr>
          <a:xfrm>
            <a:off x="481192" y="2517058"/>
            <a:ext cx="7390356" cy="1077218"/>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Convolutional Neural Network(CNN)</a:t>
            </a:r>
          </a:p>
          <a:p>
            <a:pPr algn="l"/>
            <a:r>
              <a:rPr lang="ja-JP" altLang="en-US" sz="3200" dirty="0">
                <a:latin typeface="メイリオ" panose="020B0604030504040204" pitchFamily="50" charset="-128"/>
                <a:ea typeface="メイリオ" panose="020B0604030504040204" pitchFamily="50" charset="-128"/>
              </a:rPr>
              <a:t>畳み込みニューラルネットワーク</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8770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C3DC3A5-04A1-3373-D2E8-9B8ABE349C5A}"/>
              </a:ext>
            </a:extLst>
          </p:cNvPr>
          <p:cNvSpPr txBox="1"/>
          <p:nvPr/>
        </p:nvSpPr>
        <p:spPr>
          <a:xfrm>
            <a:off x="530941" y="167537"/>
            <a:ext cx="630916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Multiple channel, Multiple filter</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27351002-E4BE-D5F0-B4F0-FDEE27F93E8C}"/>
              </a:ext>
            </a:extLst>
          </p:cNvPr>
          <p:cNvSpPr txBox="1"/>
          <p:nvPr/>
        </p:nvSpPr>
        <p:spPr>
          <a:xfrm>
            <a:off x="530939" y="650746"/>
            <a:ext cx="10670637" cy="1323439"/>
          </a:xfrm>
          <a:prstGeom prst="rect">
            <a:avLst/>
          </a:prstGeom>
          <a:solidFill>
            <a:schemeClr val="bg1"/>
          </a:solidFill>
        </p:spPr>
        <p:txBody>
          <a:bodyPr wrap="square" rtlCol="0">
            <a:spAutoFit/>
          </a:bodyPr>
          <a:lstStyle/>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入力チャネル数分同じフィルタを複製して用意</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000" dirty="0">
                <a:latin typeface="メイリオ" panose="020B0604030504040204" pitchFamily="50" charset="-128"/>
                <a:ea typeface="メイリオ" panose="020B0604030504040204" pitchFamily="50" charset="-128"/>
              </a:rPr>
              <a:t>大抵、複数の異なるフィルタを用意する</a:t>
            </a:r>
            <a:r>
              <a:rPr lang="en-US" altLang="ja-JP" sz="2000" dirty="0">
                <a:latin typeface="メイリオ" panose="020B0604030504040204" pitchFamily="50" charset="-128"/>
                <a:ea typeface="メイリオ" panose="020B0604030504040204" pitchFamily="50" charset="-128"/>
              </a:rPr>
              <a:t>(A,B,C)</a:t>
            </a:r>
            <a:r>
              <a:rPr lang="ja-JP" altLang="en-US" sz="2000" dirty="0">
                <a:latin typeface="メイリオ" panose="020B0604030504040204" pitchFamily="50" charset="-128"/>
                <a:ea typeface="メイリオ" panose="020B0604030504040204" pitchFamily="50" charset="-128"/>
              </a:rPr>
              <a:t>。それぞれが異なる画像局所特徴を捉えるように役割分担する</a:t>
            </a:r>
            <a:r>
              <a:rPr lang="en-US" altLang="ja-JP" sz="2000" dirty="0">
                <a:latin typeface="メイリオ" panose="020B0604030504040204" pitchFamily="50" charset="-128"/>
                <a:ea typeface="メイリオ" panose="020B0604030504040204" pitchFamily="50" charset="-128"/>
              </a:rPr>
              <a:t>(multiple filter)</a:t>
            </a: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得られる特徴マップのチャネル数はフィルタの種類数となる</a:t>
            </a:r>
          </a:p>
        </p:txBody>
      </p:sp>
      <p:pic>
        <p:nvPicPr>
          <p:cNvPr id="2050" name="Picture 2">
            <a:extLst>
              <a:ext uri="{FF2B5EF4-FFF2-40B4-BE49-F238E27FC236}">
                <a16:creationId xmlns:a16="http://schemas.microsoft.com/office/drawing/2014/main" id="{538F4145-1526-7755-7456-C1B9C5A49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658" y="1872618"/>
            <a:ext cx="5371201" cy="498538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4D6527D-11FF-A0C1-9C27-F1652251E79D}"/>
              </a:ext>
            </a:extLst>
          </p:cNvPr>
          <p:cNvSpPr txBox="1"/>
          <p:nvPr/>
        </p:nvSpPr>
        <p:spPr>
          <a:xfrm>
            <a:off x="7333905" y="1881930"/>
            <a:ext cx="1350050" cy="338554"/>
          </a:xfrm>
          <a:prstGeom prst="rect">
            <a:avLst/>
          </a:prstGeom>
          <a:solidFill>
            <a:schemeClr val="bg1"/>
          </a:solid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特徴マップ</a:t>
            </a:r>
            <a:r>
              <a:rPr kumimoji="1" lang="en-US" altLang="ja-JP" sz="1600" dirty="0">
                <a:latin typeface="メイリオ" panose="020B0604030504040204" pitchFamily="50" charset="-128"/>
                <a:ea typeface="メイリオ" panose="020B0604030504040204" pitchFamily="50" charset="-128"/>
              </a:rPr>
              <a:t>A</a:t>
            </a:r>
            <a:endParaRPr kumimoji="1" lang="ja-JP" altLang="en-US" sz="16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CB2D6BF5-015A-6B61-708B-A6D7DC7B50BA}"/>
              </a:ext>
            </a:extLst>
          </p:cNvPr>
          <p:cNvSpPr txBox="1"/>
          <p:nvPr/>
        </p:nvSpPr>
        <p:spPr>
          <a:xfrm>
            <a:off x="7356939" y="3643776"/>
            <a:ext cx="1348446" cy="338554"/>
          </a:xfrm>
          <a:prstGeom prst="rect">
            <a:avLst/>
          </a:prstGeom>
          <a:solidFill>
            <a:schemeClr val="bg1"/>
          </a:solid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特徴マップ</a:t>
            </a:r>
            <a:r>
              <a:rPr lang="en-US" altLang="ja-JP" sz="1600" dirty="0">
                <a:latin typeface="メイリオ" panose="020B0604030504040204" pitchFamily="50" charset="-128"/>
                <a:ea typeface="メイリオ" panose="020B0604030504040204" pitchFamily="50" charset="-128"/>
              </a:rPr>
              <a:t>B</a:t>
            </a:r>
            <a:endParaRPr kumimoji="1" lang="ja-JP" altLang="en-US" sz="16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5ECD9A2E-146A-8F63-6C13-51795BB651E1}"/>
              </a:ext>
            </a:extLst>
          </p:cNvPr>
          <p:cNvSpPr txBox="1"/>
          <p:nvPr/>
        </p:nvSpPr>
        <p:spPr>
          <a:xfrm>
            <a:off x="7333905" y="5352625"/>
            <a:ext cx="1348446" cy="338554"/>
          </a:xfrm>
          <a:prstGeom prst="rect">
            <a:avLst/>
          </a:prstGeom>
          <a:solidFill>
            <a:schemeClr val="bg1"/>
          </a:solid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特徴マップ</a:t>
            </a:r>
            <a:r>
              <a:rPr kumimoji="1" lang="en-US" altLang="ja-JP" sz="1600" dirty="0">
                <a:latin typeface="メイリオ" panose="020B0604030504040204" pitchFamily="50" charset="-128"/>
                <a:ea typeface="メイリオ" panose="020B0604030504040204" pitchFamily="50" charset="-128"/>
              </a:rPr>
              <a:t>C</a:t>
            </a:r>
            <a:endParaRPr kumimoji="1" lang="ja-JP" altLang="en-US" sz="1600"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03BA63BF-4BC4-78F5-7447-28260EE1B50F}"/>
              </a:ext>
            </a:extLst>
          </p:cNvPr>
          <p:cNvSpPr/>
          <p:nvPr/>
        </p:nvSpPr>
        <p:spPr>
          <a:xfrm>
            <a:off x="6840104" y="2907102"/>
            <a:ext cx="725262" cy="18738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D227362C-DB4A-7045-3715-A838F2F274A7}"/>
              </a:ext>
            </a:extLst>
          </p:cNvPr>
          <p:cNvSpPr/>
          <p:nvPr/>
        </p:nvSpPr>
        <p:spPr>
          <a:xfrm>
            <a:off x="6840104" y="4620883"/>
            <a:ext cx="725262" cy="18738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D307E02A-C229-70C4-2396-C566069B4134}"/>
              </a:ext>
            </a:extLst>
          </p:cNvPr>
          <p:cNvSpPr/>
          <p:nvPr/>
        </p:nvSpPr>
        <p:spPr>
          <a:xfrm>
            <a:off x="6840104" y="6334664"/>
            <a:ext cx="725262" cy="18738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803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C9BF37C-E2F5-FC6F-68E7-072F1FFFBA62}"/>
              </a:ext>
            </a:extLst>
          </p:cNvPr>
          <p:cNvPicPr>
            <a:picLocks noChangeAspect="1"/>
          </p:cNvPicPr>
          <p:nvPr/>
        </p:nvPicPr>
        <p:blipFill>
          <a:blip r:embed="rId2"/>
          <a:stretch>
            <a:fillRect/>
          </a:stretch>
        </p:blipFill>
        <p:spPr>
          <a:xfrm>
            <a:off x="1528156" y="897775"/>
            <a:ext cx="4330931" cy="6858000"/>
          </a:xfrm>
          <a:prstGeom prst="rect">
            <a:avLst/>
          </a:prstGeom>
        </p:spPr>
      </p:pic>
      <p:sp>
        <p:nvSpPr>
          <p:cNvPr id="9" name="矢印: 右 8">
            <a:extLst>
              <a:ext uri="{FF2B5EF4-FFF2-40B4-BE49-F238E27FC236}">
                <a16:creationId xmlns:a16="http://schemas.microsoft.com/office/drawing/2014/main" id="{125813AC-9E69-EF86-D306-12005340DA8A}"/>
              </a:ext>
            </a:extLst>
          </p:cNvPr>
          <p:cNvSpPr/>
          <p:nvPr/>
        </p:nvSpPr>
        <p:spPr>
          <a:xfrm>
            <a:off x="5373486" y="1546167"/>
            <a:ext cx="365760" cy="4738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64CC164-F7F2-A4AF-1C6D-B42AC4FBFE3F}"/>
              </a:ext>
            </a:extLst>
          </p:cNvPr>
          <p:cNvSpPr txBox="1"/>
          <p:nvPr/>
        </p:nvSpPr>
        <p:spPr>
          <a:xfrm>
            <a:off x="5753794" y="1603200"/>
            <a:ext cx="51007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-2</a:t>
            </a:r>
            <a:endParaRPr kumimoji="1" lang="ja-JP" altLang="en-US" sz="2400" dirty="0">
              <a:latin typeface="メイリオ" panose="020B0604030504040204" pitchFamily="50" charset="-128"/>
              <a:ea typeface="メイリオ" panose="020B0604030504040204" pitchFamily="50" charset="-128"/>
            </a:endParaRPr>
          </a:p>
        </p:txBody>
      </p:sp>
      <p:sp>
        <p:nvSpPr>
          <p:cNvPr id="11" name="矢印: 右 10">
            <a:extLst>
              <a:ext uri="{FF2B5EF4-FFF2-40B4-BE49-F238E27FC236}">
                <a16:creationId xmlns:a16="http://schemas.microsoft.com/office/drawing/2014/main" id="{D9489B63-6165-6978-8848-38726851EDAD}"/>
              </a:ext>
            </a:extLst>
          </p:cNvPr>
          <p:cNvSpPr/>
          <p:nvPr/>
        </p:nvSpPr>
        <p:spPr>
          <a:xfrm>
            <a:off x="5388034" y="2571402"/>
            <a:ext cx="365760" cy="4738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E567C41F-6E3E-1676-EC1A-7EAF57154C56}"/>
              </a:ext>
            </a:extLst>
          </p:cNvPr>
          <p:cNvSpPr/>
          <p:nvPr/>
        </p:nvSpPr>
        <p:spPr>
          <a:xfrm>
            <a:off x="5373486" y="3596637"/>
            <a:ext cx="365760" cy="4738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C4CD871-1459-6445-A27D-5125216D4C16}"/>
              </a:ext>
            </a:extLst>
          </p:cNvPr>
          <p:cNvSpPr txBox="1"/>
          <p:nvPr/>
        </p:nvSpPr>
        <p:spPr>
          <a:xfrm>
            <a:off x="5753794" y="2612079"/>
            <a:ext cx="51007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-1</a:t>
            </a:r>
            <a:endParaRPr kumimoji="1" lang="ja-JP" altLang="en-US" sz="2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44CCA07-76AD-6805-0245-E6A0B336ABA1}"/>
              </a:ext>
            </a:extLst>
          </p:cNvPr>
          <p:cNvSpPr txBox="1"/>
          <p:nvPr/>
        </p:nvSpPr>
        <p:spPr>
          <a:xfrm>
            <a:off x="5769264" y="3608798"/>
            <a:ext cx="51007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-1</a:t>
            </a:r>
            <a:endParaRPr kumimoji="1" lang="ja-JP" altLang="en-US" sz="2400" dirty="0">
              <a:latin typeface="メイリオ" panose="020B0604030504040204" pitchFamily="50" charset="-128"/>
              <a:ea typeface="メイリオ" panose="020B0604030504040204" pitchFamily="50" charset="-128"/>
            </a:endParaRPr>
          </a:p>
        </p:txBody>
      </p:sp>
      <p:pic>
        <p:nvPicPr>
          <p:cNvPr id="16" name="図 15">
            <a:extLst>
              <a:ext uri="{FF2B5EF4-FFF2-40B4-BE49-F238E27FC236}">
                <a16:creationId xmlns:a16="http://schemas.microsoft.com/office/drawing/2014/main" id="{A082ED38-E5DF-DF94-8E26-F8EB90F55F96}"/>
              </a:ext>
            </a:extLst>
          </p:cNvPr>
          <p:cNvPicPr>
            <a:picLocks noChangeAspect="1"/>
          </p:cNvPicPr>
          <p:nvPr/>
        </p:nvPicPr>
        <p:blipFill>
          <a:blip r:embed="rId3"/>
          <a:stretch>
            <a:fillRect/>
          </a:stretch>
        </p:blipFill>
        <p:spPr>
          <a:xfrm>
            <a:off x="9841717" y="2612079"/>
            <a:ext cx="1295581" cy="1133633"/>
          </a:xfrm>
          <a:prstGeom prst="rect">
            <a:avLst/>
          </a:prstGeom>
        </p:spPr>
      </p:pic>
      <p:sp>
        <p:nvSpPr>
          <p:cNvPr id="17" name="テキスト ボックス 16">
            <a:extLst>
              <a:ext uri="{FF2B5EF4-FFF2-40B4-BE49-F238E27FC236}">
                <a16:creationId xmlns:a16="http://schemas.microsoft.com/office/drawing/2014/main" id="{E2F81688-1A06-9DA3-FD36-C0781DBDB1D2}"/>
              </a:ext>
            </a:extLst>
          </p:cNvPr>
          <p:cNvSpPr txBox="1"/>
          <p:nvPr/>
        </p:nvSpPr>
        <p:spPr>
          <a:xfrm>
            <a:off x="6823994" y="3087628"/>
            <a:ext cx="2295821"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-2 + -1 + -1 + 1</a:t>
            </a:r>
            <a:endParaRPr kumimoji="1" lang="ja-JP" altLang="en-US" sz="2000" dirty="0">
              <a:latin typeface="メイリオ" panose="020B0604030504040204" pitchFamily="50" charset="-128"/>
              <a:ea typeface="メイリオ" panose="020B0604030504040204" pitchFamily="50" charset="-128"/>
            </a:endParaRPr>
          </a:p>
        </p:txBody>
      </p:sp>
      <p:sp>
        <p:nvSpPr>
          <p:cNvPr id="18" name="右中かっこ 17">
            <a:extLst>
              <a:ext uri="{FF2B5EF4-FFF2-40B4-BE49-F238E27FC236}">
                <a16:creationId xmlns:a16="http://schemas.microsoft.com/office/drawing/2014/main" id="{9A339833-F412-021C-F7EA-9E3B8D0A89C6}"/>
              </a:ext>
            </a:extLst>
          </p:cNvPr>
          <p:cNvSpPr/>
          <p:nvPr/>
        </p:nvSpPr>
        <p:spPr>
          <a:xfrm>
            <a:off x="6279340" y="1421476"/>
            <a:ext cx="429031" cy="373241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7B826CA8-AFE0-D325-0112-6A12E056690A}"/>
              </a:ext>
            </a:extLst>
          </p:cNvPr>
          <p:cNvSpPr/>
          <p:nvPr/>
        </p:nvSpPr>
        <p:spPr>
          <a:xfrm>
            <a:off x="9277004" y="3087628"/>
            <a:ext cx="332509"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9D20331D-EDD5-6FA4-E57F-2D01E1CF128E}"/>
              </a:ext>
            </a:extLst>
          </p:cNvPr>
          <p:cNvSpPr/>
          <p:nvPr/>
        </p:nvSpPr>
        <p:spPr>
          <a:xfrm>
            <a:off x="8794865" y="3087628"/>
            <a:ext cx="324950" cy="341372"/>
          </a:xfrm>
          <a:prstGeom prst="wedge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7939249C-44D8-2E48-ECA6-4A974770A91C}"/>
              </a:ext>
            </a:extLst>
          </p:cNvPr>
          <p:cNvSpPr txBox="1"/>
          <p:nvPr/>
        </p:nvSpPr>
        <p:spPr>
          <a:xfrm>
            <a:off x="8574749" y="3596637"/>
            <a:ext cx="906017"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Bias </a:t>
            </a:r>
            <a:endParaRPr kumimoji="1" lang="ja-JP" altLang="en-US" sz="24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E05BAA9A-7880-1CD2-8875-E13AA2F209F4}"/>
              </a:ext>
            </a:extLst>
          </p:cNvPr>
          <p:cNvSpPr txBox="1"/>
          <p:nvPr/>
        </p:nvSpPr>
        <p:spPr>
          <a:xfrm>
            <a:off x="348971" y="170351"/>
            <a:ext cx="675056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多チャンネルの場合の畳み込み演算</a:t>
            </a:r>
          </a:p>
        </p:txBody>
      </p:sp>
      <p:sp>
        <p:nvSpPr>
          <p:cNvPr id="23" name="テキスト ボックス 22">
            <a:extLst>
              <a:ext uri="{FF2B5EF4-FFF2-40B4-BE49-F238E27FC236}">
                <a16:creationId xmlns:a16="http://schemas.microsoft.com/office/drawing/2014/main" id="{A076EC7D-1059-35AC-FE20-F09D2AAE8E8E}"/>
              </a:ext>
            </a:extLst>
          </p:cNvPr>
          <p:cNvSpPr txBox="1"/>
          <p:nvPr/>
        </p:nvSpPr>
        <p:spPr>
          <a:xfrm>
            <a:off x="348971" y="639520"/>
            <a:ext cx="10443885"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入力画像の各チャネルに同じフィルタで畳み込んだ結果の総和を計算（バイアスも加算）</a:t>
            </a:r>
          </a:p>
        </p:txBody>
      </p:sp>
      <p:sp>
        <p:nvSpPr>
          <p:cNvPr id="24" name="テキスト ボックス 23">
            <a:extLst>
              <a:ext uri="{FF2B5EF4-FFF2-40B4-BE49-F238E27FC236}">
                <a16:creationId xmlns:a16="http://schemas.microsoft.com/office/drawing/2014/main" id="{17B195D4-4108-7BFB-4F73-31AC4E8385B3}"/>
              </a:ext>
            </a:extLst>
          </p:cNvPr>
          <p:cNvSpPr txBox="1"/>
          <p:nvPr/>
        </p:nvSpPr>
        <p:spPr>
          <a:xfrm>
            <a:off x="9666289" y="3839630"/>
            <a:ext cx="22531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実際は活性化関数に入力</a:t>
            </a:r>
          </a:p>
        </p:txBody>
      </p:sp>
    </p:spTree>
    <p:extLst>
      <p:ext uri="{BB962C8B-B14F-4D97-AF65-F5344CB8AC3E}">
        <p14:creationId xmlns:p14="http://schemas.microsoft.com/office/powerpoint/2010/main" val="213626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在这里插入图片描述">
            <a:extLst>
              <a:ext uri="{FF2B5EF4-FFF2-40B4-BE49-F238E27FC236}">
                <a16:creationId xmlns:a16="http://schemas.microsoft.com/office/drawing/2014/main" id="{B85E33C1-885C-4C31-6073-4D7667847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338" y="1015656"/>
            <a:ext cx="8191500" cy="6572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3FE693D-25D5-703A-3D0A-2BDDEFAF5069}"/>
              </a:ext>
            </a:extLst>
          </p:cNvPr>
          <p:cNvSpPr txBox="1"/>
          <p:nvPr/>
        </p:nvSpPr>
        <p:spPr>
          <a:xfrm>
            <a:off x="422031" y="298938"/>
            <a:ext cx="9132628"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Multiple </a:t>
            </a:r>
            <a:r>
              <a:rPr kumimoji="1" lang="en-US" altLang="ja-JP" sz="3200" dirty="0" err="1">
                <a:latin typeface="メイリオ" panose="020B0604030504040204" pitchFamily="50" charset="-128"/>
                <a:ea typeface="メイリオ" panose="020B0604030504040204" pitchFamily="50" charset="-128"/>
              </a:rPr>
              <a:t>channel,Multiple</a:t>
            </a:r>
            <a:r>
              <a:rPr kumimoji="1" lang="en-US" altLang="ja-JP" sz="3200" dirty="0">
                <a:latin typeface="メイリオ" panose="020B0604030504040204" pitchFamily="50" charset="-128"/>
                <a:ea typeface="メイリオ" panose="020B0604030504040204" pitchFamily="50" charset="-128"/>
              </a:rPr>
              <a:t> Filter</a:t>
            </a:r>
            <a:r>
              <a:rPr kumimoji="1" lang="ja-JP" altLang="en-US" sz="3200" dirty="0">
                <a:latin typeface="メイリオ" panose="020B0604030504040204" pitchFamily="50" charset="-128"/>
                <a:ea typeface="メイリオ" panose="020B0604030504040204" pitchFamily="50" charset="-128"/>
              </a:rPr>
              <a:t>の畳み込み演算</a:t>
            </a:r>
          </a:p>
        </p:txBody>
      </p:sp>
      <p:sp>
        <p:nvSpPr>
          <p:cNvPr id="5" name="テキスト ボックス 4">
            <a:extLst>
              <a:ext uri="{FF2B5EF4-FFF2-40B4-BE49-F238E27FC236}">
                <a16:creationId xmlns:a16="http://schemas.microsoft.com/office/drawing/2014/main" id="{2474F53B-6811-1D49-9E44-1A93CB59D2BE}"/>
              </a:ext>
            </a:extLst>
          </p:cNvPr>
          <p:cNvSpPr txBox="1"/>
          <p:nvPr/>
        </p:nvSpPr>
        <p:spPr>
          <a:xfrm>
            <a:off x="4516314" y="4663440"/>
            <a:ext cx="1263487" cy="369332"/>
          </a:xfrm>
          <a:prstGeom prst="rect">
            <a:avLst/>
          </a:prstGeom>
          <a:solidFill>
            <a:schemeClr val="bg1"/>
          </a:solidFill>
        </p:spPr>
        <p:txBody>
          <a:bodyPr wrap="none" rtlCol="0">
            <a:spAutoFit/>
          </a:bodyPr>
          <a:lstStyle/>
          <a:p>
            <a:pPr algn="l"/>
            <a:r>
              <a:rPr kumimoji="1" lang="ja-JP" altLang="en-US" b="1" dirty="0">
                <a:latin typeface="メイリオ" panose="020B0604030504040204" pitchFamily="50" charset="-128"/>
                <a:ea typeface="メイリオ" panose="020B0604030504040204" pitchFamily="50" charset="-128"/>
              </a:rPr>
              <a:t>フィルタ</a:t>
            </a:r>
            <a:r>
              <a:rPr kumimoji="1" lang="en-US" altLang="ja-JP" b="1" dirty="0">
                <a:latin typeface="メイリオ" panose="020B0604030504040204" pitchFamily="50" charset="-128"/>
                <a:ea typeface="メイリオ" panose="020B0604030504040204" pitchFamily="50" charset="-128"/>
              </a:rPr>
              <a:t>1</a:t>
            </a:r>
            <a:endParaRPr kumimoji="1" lang="ja-JP" altLang="en-US" b="1"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44AAEE45-352B-553F-9B05-5C23EB39B280}"/>
              </a:ext>
            </a:extLst>
          </p:cNvPr>
          <p:cNvSpPr txBox="1"/>
          <p:nvPr/>
        </p:nvSpPr>
        <p:spPr>
          <a:xfrm>
            <a:off x="6122844" y="4663439"/>
            <a:ext cx="1263487" cy="369332"/>
          </a:xfrm>
          <a:prstGeom prst="rect">
            <a:avLst/>
          </a:prstGeom>
          <a:solidFill>
            <a:schemeClr val="bg1"/>
          </a:solidFill>
        </p:spPr>
        <p:txBody>
          <a:bodyPr wrap="none" rtlCol="0">
            <a:spAutoFit/>
          </a:bodyPr>
          <a:lstStyle/>
          <a:p>
            <a:pPr algn="l"/>
            <a:r>
              <a:rPr kumimoji="1" lang="ja-JP" altLang="en-US" b="1" dirty="0">
                <a:latin typeface="メイリオ" panose="020B0604030504040204" pitchFamily="50" charset="-128"/>
                <a:ea typeface="メイリオ" panose="020B0604030504040204" pitchFamily="50" charset="-128"/>
              </a:rPr>
              <a:t>フィルタ</a:t>
            </a:r>
            <a:r>
              <a:rPr lang="en-US" altLang="ja-JP" b="1" dirty="0">
                <a:latin typeface="メイリオ" panose="020B0604030504040204" pitchFamily="50" charset="-128"/>
                <a:ea typeface="メイリオ" panose="020B0604030504040204" pitchFamily="50" charset="-128"/>
              </a:rPr>
              <a:t>2</a:t>
            </a:r>
            <a:endParaRPr kumimoji="1" lang="ja-JP" altLang="en-US" b="1" dirty="0">
              <a:latin typeface="メイリオ" panose="020B0604030504040204" pitchFamily="50" charset="-128"/>
              <a:ea typeface="メイリオ" panose="020B0604030504040204" pitchFamily="50" charset="-128"/>
            </a:endParaRPr>
          </a:p>
        </p:txBody>
      </p:sp>
      <p:sp>
        <p:nvSpPr>
          <p:cNvPr id="7" name="右中かっこ 6">
            <a:extLst>
              <a:ext uri="{FF2B5EF4-FFF2-40B4-BE49-F238E27FC236}">
                <a16:creationId xmlns:a16="http://schemas.microsoft.com/office/drawing/2014/main" id="{26982C49-7D40-4059-AA08-1CFF542A3AC5}"/>
              </a:ext>
            </a:extLst>
          </p:cNvPr>
          <p:cNvSpPr/>
          <p:nvPr/>
        </p:nvSpPr>
        <p:spPr>
          <a:xfrm>
            <a:off x="8589551" y="1305098"/>
            <a:ext cx="290945" cy="171242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DC135EC-2819-C61A-F022-9A928F0A021D}"/>
              </a:ext>
            </a:extLst>
          </p:cNvPr>
          <p:cNvSpPr txBox="1"/>
          <p:nvPr/>
        </p:nvSpPr>
        <p:spPr>
          <a:xfrm>
            <a:off x="8996874" y="1828800"/>
            <a:ext cx="2841166"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特徴マップが</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チャネルできあがる</a:t>
            </a:r>
          </a:p>
        </p:txBody>
      </p:sp>
      <p:sp>
        <p:nvSpPr>
          <p:cNvPr id="9" name="テキスト ボックス 8">
            <a:extLst>
              <a:ext uri="{FF2B5EF4-FFF2-40B4-BE49-F238E27FC236}">
                <a16:creationId xmlns:a16="http://schemas.microsoft.com/office/drawing/2014/main" id="{CD1FDA91-48A5-B984-63F7-3209C0B151F9}"/>
              </a:ext>
            </a:extLst>
          </p:cNvPr>
          <p:cNvSpPr txBox="1"/>
          <p:nvPr/>
        </p:nvSpPr>
        <p:spPr>
          <a:xfrm>
            <a:off x="7718323" y="3231818"/>
            <a:ext cx="388374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入力チャネル数足し合わせることに注意</a:t>
            </a:r>
          </a:p>
        </p:txBody>
      </p:sp>
      <p:sp>
        <p:nvSpPr>
          <p:cNvPr id="10" name="左中かっこ 9">
            <a:extLst>
              <a:ext uri="{FF2B5EF4-FFF2-40B4-BE49-F238E27FC236}">
                <a16:creationId xmlns:a16="http://schemas.microsoft.com/office/drawing/2014/main" id="{4B510C13-D4E1-FA7E-5C75-3E58F6406AD9}"/>
              </a:ext>
            </a:extLst>
          </p:cNvPr>
          <p:cNvSpPr/>
          <p:nvPr/>
        </p:nvSpPr>
        <p:spPr>
          <a:xfrm>
            <a:off x="2005781" y="1219200"/>
            <a:ext cx="356180" cy="5417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853873B-8814-15D2-E620-CBF7F29A3E2A}"/>
              </a:ext>
            </a:extLst>
          </p:cNvPr>
          <p:cNvSpPr txBox="1"/>
          <p:nvPr/>
        </p:nvSpPr>
        <p:spPr>
          <a:xfrm>
            <a:off x="186814" y="3512488"/>
            <a:ext cx="1818967"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入力画像が</a:t>
            </a:r>
            <a:r>
              <a:rPr kumimoji="1" lang="en-US" altLang="ja-JP" sz="2400" dirty="0">
                <a:latin typeface="メイリオ" panose="020B0604030504040204" pitchFamily="50" charset="-128"/>
                <a:ea typeface="メイリオ" panose="020B0604030504040204" pitchFamily="50" charset="-128"/>
              </a:rPr>
              <a:t>3</a:t>
            </a:r>
            <a:r>
              <a:rPr kumimoji="1" lang="ja-JP" altLang="en-US" sz="2400" dirty="0">
                <a:latin typeface="メイリオ" panose="020B0604030504040204" pitchFamily="50" charset="-128"/>
                <a:ea typeface="メイリオ" panose="020B0604030504040204" pitchFamily="50" charset="-128"/>
              </a:rPr>
              <a:t>チャネル</a:t>
            </a:r>
          </a:p>
        </p:txBody>
      </p:sp>
    </p:spTree>
    <p:extLst>
      <p:ext uri="{BB962C8B-B14F-4D97-AF65-F5344CB8AC3E}">
        <p14:creationId xmlns:p14="http://schemas.microsoft.com/office/powerpoint/2010/main" val="4225299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F61CB72-F97C-8E91-655C-426F09C63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82" y="1091851"/>
            <a:ext cx="10017760" cy="563499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C3F3BD4-03FB-8249-FD19-0B3FBD9D586A}"/>
              </a:ext>
            </a:extLst>
          </p:cNvPr>
          <p:cNvSpPr txBox="1"/>
          <p:nvPr/>
        </p:nvSpPr>
        <p:spPr>
          <a:xfrm>
            <a:off x="623455" y="507076"/>
            <a:ext cx="7468711"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３</a:t>
            </a:r>
            <a:r>
              <a:rPr lang="en-US" altLang="ja-JP" sz="3200" dirty="0">
                <a:latin typeface="メイリオ" panose="020B0604030504040204" pitchFamily="50" charset="-128"/>
                <a:ea typeface="メイリオ" panose="020B0604030504040204" pitchFamily="50" charset="-128"/>
              </a:rPr>
              <a:t>D</a:t>
            </a:r>
            <a:r>
              <a:rPr lang="ja-JP" altLang="en-US" sz="3200" dirty="0">
                <a:latin typeface="メイリオ" panose="020B0604030504040204" pitchFamily="50" charset="-128"/>
                <a:ea typeface="メイリオ" panose="020B0604030504040204" pitchFamily="50" charset="-128"/>
              </a:rPr>
              <a:t>アニメーションでイメージを捉える</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97996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9433214-7936-B901-EE22-5DB304FEA644}"/>
              </a:ext>
            </a:extLst>
          </p:cNvPr>
          <p:cNvSpPr txBox="1"/>
          <p:nvPr/>
        </p:nvSpPr>
        <p:spPr>
          <a:xfrm>
            <a:off x="415637" y="405881"/>
            <a:ext cx="46987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畳み込み演算の数値計算</a:t>
            </a:r>
          </a:p>
        </p:txBody>
      </p:sp>
      <p:sp>
        <p:nvSpPr>
          <p:cNvPr id="3" name="テキスト ボックス 2">
            <a:extLst>
              <a:ext uri="{FF2B5EF4-FFF2-40B4-BE49-F238E27FC236}">
                <a16:creationId xmlns:a16="http://schemas.microsoft.com/office/drawing/2014/main" id="{EBA24BBB-2676-153C-E346-91DA3721EB11}"/>
              </a:ext>
            </a:extLst>
          </p:cNvPr>
          <p:cNvSpPr txBox="1"/>
          <p:nvPr/>
        </p:nvSpPr>
        <p:spPr>
          <a:xfrm>
            <a:off x="487678" y="990656"/>
            <a:ext cx="11175235"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Depth-wise Separable Convolution</a:t>
            </a:r>
            <a:r>
              <a:rPr kumimoji="1" lang="ja-JP" altLang="en-US" sz="2400" dirty="0">
                <a:latin typeface="メイリオ" panose="020B0604030504040204" pitchFamily="50" charset="-128"/>
                <a:ea typeface="メイリオ" panose="020B0604030504040204" pitchFamily="50" charset="-128"/>
              </a:rPr>
              <a:t>（深さ方向分離畳み込み）：演算の高速化のための数値計算方法</a:t>
            </a:r>
          </a:p>
        </p:txBody>
      </p:sp>
      <p:pic>
        <p:nvPicPr>
          <p:cNvPr id="4098" name="Picture 2">
            <a:extLst>
              <a:ext uri="{FF2B5EF4-FFF2-40B4-BE49-F238E27FC236}">
                <a16:creationId xmlns:a16="http://schemas.microsoft.com/office/drawing/2014/main" id="{45003F09-8487-7A63-4375-B30B27F44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78" y="3099477"/>
            <a:ext cx="5482706" cy="3084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6BC169F-F1D7-73F0-4A9E-904BEB15B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617" y="3075710"/>
            <a:ext cx="5567211" cy="31315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432DA0C-9725-A70F-2877-129E989885D5}"/>
              </a:ext>
            </a:extLst>
          </p:cNvPr>
          <p:cNvSpPr txBox="1"/>
          <p:nvPr/>
        </p:nvSpPr>
        <p:spPr>
          <a:xfrm>
            <a:off x="487678" y="6301047"/>
            <a:ext cx="10922990" cy="120032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4"/>
              </a:rPr>
              <a:t>https://zenn.dev/rockwell/articles/f52495402da83f</a:t>
            </a:r>
            <a:endParaRPr lang="en-US" altLang="ja-JP" sz="2400" dirty="0">
              <a:latin typeface="メイリオ" panose="020B0604030504040204" pitchFamily="50" charset="-128"/>
              <a:ea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hlinkClick r:id="rId5"/>
              </a:rPr>
              <a:t>https://developers.agirobots.com/jp/depthwise-pointwise-convolution/</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09B3AFE-4A24-817E-8967-4EC179D8C1BA}"/>
              </a:ext>
            </a:extLst>
          </p:cNvPr>
          <p:cNvSpPr txBox="1"/>
          <p:nvPr/>
        </p:nvSpPr>
        <p:spPr>
          <a:xfrm>
            <a:off x="447820" y="2751096"/>
            <a:ext cx="376545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Depth-wise Convolution</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F12F3C5-02AB-FE46-D29D-A50BA336C29F}"/>
              </a:ext>
            </a:extLst>
          </p:cNvPr>
          <p:cNvSpPr txBox="1"/>
          <p:nvPr/>
        </p:nvSpPr>
        <p:spPr>
          <a:xfrm>
            <a:off x="6175829" y="2637812"/>
            <a:ext cx="3605795"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Point-wise Convolution</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0903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E4FB531-718F-4F62-1FAD-C81627AAA1CF}"/>
              </a:ext>
            </a:extLst>
          </p:cNvPr>
          <p:cNvSpPr txBox="1"/>
          <p:nvPr/>
        </p:nvSpPr>
        <p:spPr>
          <a:xfrm>
            <a:off x="698090" y="747252"/>
            <a:ext cx="149432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im2col</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F773B5A-4C58-2155-DFEF-BDEE3BEA984F}"/>
              </a:ext>
            </a:extLst>
          </p:cNvPr>
          <p:cNvSpPr txBox="1"/>
          <p:nvPr/>
        </p:nvSpPr>
        <p:spPr>
          <a:xfrm>
            <a:off x="845574" y="2281084"/>
            <a:ext cx="8585812" cy="830997"/>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2"/>
              </a:rPr>
              <a:t>https://qiita.com/kuroitu/items/48bf6bc42e4dfee52cde</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25413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F7F21D4-68D3-201E-BFED-CED71D4F006E}"/>
              </a:ext>
            </a:extLst>
          </p:cNvPr>
          <p:cNvPicPr>
            <a:picLocks noChangeAspect="1"/>
          </p:cNvPicPr>
          <p:nvPr/>
        </p:nvPicPr>
        <p:blipFill>
          <a:blip r:embed="rId3"/>
          <a:stretch>
            <a:fillRect/>
          </a:stretch>
        </p:blipFill>
        <p:spPr>
          <a:xfrm>
            <a:off x="391346" y="1322249"/>
            <a:ext cx="7045322" cy="5234336"/>
          </a:xfrm>
          <a:prstGeom prst="rect">
            <a:avLst/>
          </a:prstGeom>
        </p:spPr>
      </p:pic>
      <p:sp>
        <p:nvSpPr>
          <p:cNvPr id="9" name="テキスト ボックス 8">
            <a:extLst>
              <a:ext uri="{FF2B5EF4-FFF2-40B4-BE49-F238E27FC236}">
                <a16:creationId xmlns:a16="http://schemas.microsoft.com/office/drawing/2014/main" id="{7ED32326-69A0-1788-8993-24FF573A79DE}"/>
              </a:ext>
            </a:extLst>
          </p:cNvPr>
          <p:cNvSpPr txBox="1"/>
          <p:nvPr/>
        </p:nvSpPr>
        <p:spPr>
          <a:xfrm>
            <a:off x="6621549" y="2121626"/>
            <a:ext cx="4535054" cy="923330"/>
          </a:xfrm>
          <a:prstGeom prst="rect">
            <a:avLst/>
          </a:prstGeom>
          <a:noFill/>
        </p:spPr>
        <p:txBody>
          <a:bodyPr wrap="square">
            <a:spAutoFit/>
          </a:bodyPr>
          <a:lstStyle/>
          <a:p>
            <a:r>
              <a:rPr lang="en-US" altLang="ja-JP" b="1" i="0" dirty="0">
                <a:solidFill>
                  <a:srgbClr val="545454"/>
                </a:solidFill>
                <a:effectLst/>
                <a:highlight>
                  <a:srgbClr val="FFFFFF"/>
                </a:highlight>
                <a:latin typeface="Hiragino Kaku Gothic ProN"/>
              </a:rPr>
              <a:t>Max</a:t>
            </a:r>
            <a:r>
              <a:rPr lang="ja-JP" altLang="en-US" b="1" i="0" dirty="0">
                <a:solidFill>
                  <a:srgbClr val="545454"/>
                </a:solidFill>
                <a:effectLst/>
                <a:highlight>
                  <a:srgbClr val="FFFFFF"/>
                </a:highlight>
                <a:latin typeface="Hiragino Kaku Gothic ProN"/>
              </a:rPr>
              <a:t>プーリングは、最大値をより小さいサイズに集約する</a:t>
            </a:r>
            <a:endParaRPr lang="en-US" altLang="ja-JP" b="1" i="0" dirty="0">
              <a:solidFill>
                <a:srgbClr val="545454"/>
              </a:solidFill>
              <a:effectLst/>
              <a:highlight>
                <a:srgbClr val="FFFFFF"/>
              </a:highlight>
              <a:latin typeface="Hiragino Kaku Gothic ProN"/>
            </a:endParaRPr>
          </a:p>
          <a:p>
            <a:endParaRPr lang="ja-JP" altLang="en-US" dirty="0"/>
          </a:p>
        </p:txBody>
      </p:sp>
      <p:sp>
        <p:nvSpPr>
          <p:cNvPr id="11" name="テキスト ボックス 10">
            <a:extLst>
              <a:ext uri="{FF2B5EF4-FFF2-40B4-BE49-F238E27FC236}">
                <a16:creationId xmlns:a16="http://schemas.microsoft.com/office/drawing/2014/main" id="{DFC76B70-E11D-BF17-0C5F-AC8612963F7C}"/>
              </a:ext>
            </a:extLst>
          </p:cNvPr>
          <p:cNvSpPr txBox="1"/>
          <p:nvPr/>
        </p:nvSpPr>
        <p:spPr>
          <a:xfrm>
            <a:off x="6621549" y="5028384"/>
            <a:ext cx="4387273" cy="646331"/>
          </a:xfrm>
          <a:prstGeom prst="rect">
            <a:avLst/>
          </a:prstGeom>
          <a:noFill/>
        </p:spPr>
        <p:txBody>
          <a:bodyPr wrap="square">
            <a:spAutoFit/>
          </a:bodyPr>
          <a:lstStyle/>
          <a:p>
            <a:r>
              <a:rPr lang="en-US" altLang="ja-JP" b="1" i="0" dirty="0">
                <a:solidFill>
                  <a:srgbClr val="545454"/>
                </a:solidFill>
                <a:effectLst/>
                <a:highlight>
                  <a:srgbClr val="FFFFFF"/>
                </a:highlight>
                <a:latin typeface="Hiragino Kaku Gothic ProN"/>
              </a:rPr>
              <a:t>Average</a:t>
            </a:r>
            <a:r>
              <a:rPr lang="ja-JP" altLang="en-US" b="1" i="0" dirty="0">
                <a:solidFill>
                  <a:srgbClr val="545454"/>
                </a:solidFill>
                <a:effectLst/>
                <a:highlight>
                  <a:srgbClr val="FFFFFF"/>
                </a:highlight>
                <a:latin typeface="Hiragino Kaku Gothic ProN"/>
              </a:rPr>
              <a:t>プーリングは、入力データを区間に分けて平均値をとったものを集約する</a:t>
            </a:r>
            <a:endParaRPr lang="ja-JP" altLang="en-US" dirty="0"/>
          </a:p>
        </p:txBody>
      </p:sp>
      <p:sp>
        <p:nvSpPr>
          <p:cNvPr id="2" name="テキスト ボックス 1">
            <a:extLst>
              <a:ext uri="{FF2B5EF4-FFF2-40B4-BE49-F238E27FC236}">
                <a16:creationId xmlns:a16="http://schemas.microsoft.com/office/drawing/2014/main" id="{F347EA81-09BB-B4EF-D6CD-855F536F80FF}"/>
              </a:ext>
            </a:extLst>
          </p:cNvPr>
          <p:cNvSpPr txBox="1"/>
          <p:nvPr/>
        </p:nvSpPr>
        <p:spPr>
          <a:xfrm>
            <a:off x="766916" y="424873"/>
            <a:ext cx="264687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プーリング層</a:t>
            </a:r>
          </a:p>
        </p:txBody>
      </p:sp>
      <p:sp>
        <p:nvSpPr>
          <p:cNvPr id="3" name="テキスト ボックス 2">
            <a:extLst>
              <a:ext uri="{FF2B5EF4-FFF2-40B4-BE49-F238E27FC236}">
                <a16:creationId xmlns:a16="http://schemas.microsoft.com/office/drawing/2014/main" id="{35A2C779-72FF-42B9-85AA-BF660AC645FF}"/>
              </a:ext>
            </a:extLst>
          </p:cNvPr>
          <p:cNvSpPr txBox="1"/>
          <p:nvPr/>
        </p:nvSpPr>
        <p:spPr>
          <a:xfrm>
            <a:off x="766916" y="1009648"/>
            <a:ext cx="357020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活性化関数は適用しない</a:t>
            </a:r>
          </a:p>
        </p:txBody>
      </p:sp>
    </p:spTree>
    <p:extLst>
      <p:ext uri="{BB962C8B-B14F-4D97-AF65-F5344CB8AC3E}">
        <p14:creationId xmlns:p14="http://schemas.microsoft.com/office/powerpoint/2010/main" val="426160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278232-6DF3-AFAB-CF84-3F2B27A138E1}"/>
              </a:ext>
            </a:extLst>
          </p:cNvPr>
          <p:cNvSpPr txBox="1"/>
          <p:nvPr/>
        </p:nvSpPr>
        <p:spPr>
          <a:xfrm>
            <a:off x="717755" y="462116"/>
            <a:ext cx="852432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畳み込み層の可視化</a:t>
            </a:r>
            <a:r>
              <a:rPr kumimoji="1" lang="en-US" altLang="ja-JP" sz="3200" dirty="0">
                <a:latin typeface="メイリオ" panose="020B0604030504040204" pitchFamily="50" charset="-128"/>
                <a:ea typeface="メイリオ" panose="020B0604030504040204" pitchFamily="50" charset="-128"/>
              </a:rPr>
              <a:t>(convolution visualizer)</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FFBF0EF9-D57D-5F35-BBD0-EE8F4A991D4A}"/>
              </a:ext>
            </a:extLst>
          </p:cNvPr>
          <p:cNvSpPr txBox="1"/>
          <p:nvPr/>
        </p:nvSpPr>
        <p:spPr>
          <a:xfrm>
            <a:off x="870155" y="1248697"/>
            <a:ext cx="1045169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局所特徴がレイヤが深くなるにつれてどのように認識（学習）されるのかを可視化する</a:t>
            </a:r>
          </a:p>
        </p:txBody>
      </p:sp>
      <p:sp>
        <p:nvSpPr>
          <p:cNvPr id="6" name="テキスト ボックス 5">
            <a:extLst>
              <a:ext uri="{FF2B5EF4-FFF2-40B4-BE49-F238E27FC236}">
                <a16:creationId xmlns:a16="http://schemas.microsoft.com/office/drawing/2014/main" id="{172A8493-38DF-56B4-64B0-90F4828692A2}"/>
              </a:ext>
            </a:extLst>
          </p:cNvPr>
          <p:cNvSpPr txBox="1"/>
          <p:nvPr/>
        </p:nvSpPr>
        <p:spPr>
          <a:xfrm>
            <a:off x="1130710" y="2281500"/>
            <a:ext cx="10261142" cy="4893647"/>
          </a:xfrm>
          <a:prstGeom prst="rect">
            <a:avLst/>
          </a:prstGeom>
          <a:noFill/>
        </p:spPr>
        <p:txBody>
          <a:bodyPr wrap="none" rtlCol="0">
            <a:spAutoFit/>
          </a:bodyPr>
          <a:lstStyle/>
          <a:p>
            <a:r>
              <a:rPr lang="en-US" altLang="ja-JP" sz="2400" dirty="0">
                <a:hlinkClick r:id="rId2"/>
              </a:rPr>
              <a:t>https://github.com/vdumoulin/conv_arithmetic</a:t>
            </a:r>
            <a:endParaRPr lang="en-US" altLang="ja-JP" sz="2400" dirty="0"/>
          </a:p>
          <a:p>
            <a:br>
              <a:rPr lang="en-US" altLang="ja-JP" sz="2400" dirty="0"/>
            </a:br>
            <a:r>
              <a:rPr lang="en-US" altLang="ja-JP" sz="2400" dirty="0">
                <a:hlinkClick r:id="rId3"/>
              </a:rPr>
              <a:t>https://github.com/ezyang/convolution-visualizer?tab=readme-ov-file</a:t>
            </a:r>
            <a:endParaRPr lang="en-US" altLang="ja-JP" sz="2400" dirty="0"/>
          </a:p>
          <a:p>
            <a:endParaRPr kumimoji="1" lang="en-US" altLang="ja-JP" sz="2400" dirty="0">
              <a:latin typeface="メイリオ" panose="020B0604030504040204" pitchFamily="50" charset="-128"/>
              <a:ea typeface="メイリオ" panose="020B0604030504040204" pitchFamily="50" charset="-128"/>
            </a:endParaRPr>
          </a:p>
          <a:p>
            <a:r>
              <a:rPr lang="en-US" altLang="ja-JP" sz="2400" dirty="0">
                <a:hlinkClick r:id="rId4"/>
              </a:rPr>
              <a:t>https://tensorspace.org/html/playground/index.html</a:t>
            </a:r>
            <a:endParaRPr lang="en-US" altLang="ja-JP" sz="2400" dirty="0"/>
          </a:p>
          <a:p>
            <a:endParaRPr kumimoji="1" lang="en-US" altLang="ja-JP" sz="2400" dirty="0">
              <a:latin typeface="メイリオ" panose="020B0604030504040204" pitchFamily="50" charset="-128"/>
              <a:ea typeface="メイリオ" panose="020B0604030504040204" pitchFamily="50" charset="-128"/>
            </a:endParaRPr>
          </a:p>
          <a:p>
            <a:r>
              <a:rPr lang="en-US" altLang="ja-JP" sz="2400" dirty="0">
                <a:hlinkClick r:id="rId5"/>
              </a:rPr>
              <a:t>https://poloclub.github.io/cnn-explainer/</a:t>
            </a:r>
            <a:endParaRPr lang="ja-JP" altLang="en-US" sz="2400" dirty="0"/>
          </a:p>
          <a:p>
            <a:endParaRPr kumimoji="1" lang="en-US" altLang="ja-JP" sz="2400" dirty="0">
              <a:latin typeface="メイリオ" panose="020B0604030504040204" pitchFamily="50" charset="-128"/>
              <a:ea typeface="メイリオ" panose="020B0604030504040204" pitchFamily="50" charset="-128"/>
            </a:endParaRPr>
          </a:p>
          <a:p>
            <a:r>
              <a:rPr lang="en-US" altLang="ja-JP" sz="2400" dirty="0">
                <a:hlinkClick r:id="rId6"/>
              </a:rPr>
              <a:t>https://cs.stanford.edu/people/karpathy/convnetjs/demo/cifar10.html</a:t>
            </a:r>
            <a:endParaRPr lang="en-US" altLang="ja-JP" sz="2400" dirty="0"/>
          </a:p>
          <a:p>
            <a:endParaRPr kumimoji="1" lang="en-US" altLang="ja-JP" sz="2400" dirty="0">
              <a:latin typeface="メイリオ" panose="020B0604030504040204" pitchFamily="50" charset="-128"/>
              <a:ea typeface="メイリオ" panose="020B0604030504040204" pitchFamily="50" charset="-128"/>
            </a:endParaRPr>
          </a:p>
          <a:p>
            <a:r>
              <a:rPr lang="en-US" altLang="ja-JP" sz="2400" dirty="0">
                <a:hlinkClick r:id="rId7"/>
              </a:rPr>
              <a:t>https://transcranial.github.io/keras-js/#/</a:t>
            </a:r>
            <a:endParaRPr lang="ja-JP" altLang="en-US" sz="2400" dirty="0"/>
          </a:p>
          <a:p>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1002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7FB48E1-9DF8-AF25-FD57-44EAD9F1E5B6}"/>
              </a:ext>
            </a:extLst>
          </p:cNvPr>
          <p:cNvSpPr txBox="1"/>
          <p:nvPr/>
        </p:nvSpPr>
        <p:spPr>
          <a:xfrm>
            <a:off x="847898" y="731520"/>
            <a:ext cx="264687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バックボーン</a:t>
            </a:r>
          </a:p>
        </p:txBody>
      </p:sp>
      <p:sp>
        <p:nvSpPr>
          <p:cNvPr id="5" name="テキスト ボックス 4">
            <a:extLst>
              <a:ext uri="{FF2B5EF4-FFF2-40B4-BE49-F238E27FC236}">
                <a16:creationId xmlns:a16="http://schemas.microsoft.com/office/drawing/2014/main" id="{BEDEE548-5FDE-C42C-03EF-B692294E19C5}"/>
              </a:ext>
            </a:extLst>
          </p:cNvPr>
          <p:cNvSpPr txBox="1"/>
          <p:nvPr/>
        </p:nvSpPr>
        <p:spPr>
          <a:xfrm>
            <a:off x="899839" y="1512916"/>
            <a:ext cx="10392321" cy="156966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バックボーンとは、</a:t>
            </a:r>
            <a:r>
              <a:rPr kumimoji="1" lang="en-US" altLang="ja-JP" sz="2400" dirty="0">
                <a:latin typeface="メイリオ" panose="020B0604030504040204" pitchFamily="50" charset="-128"/>
                <a:ea typeface="メイリオ" panose="020B0604030504040204" pitchFamily="50" charset="-128"/>
              </a:rPr>
              <a:t>CNN</a:t>
            </a:r>
            <a:r>
              <a:rPr kumimoji="1" lang="ja-JP" altLang="en-US" sz="2400" dirty="0">
                <a:latin typeface="メイリオ" panose="020B0604030504040204" pitchFamily="50" charset="-128"/>
                <a:ea typeface="メイリオ" panose="020B0604030504040204" pitchFamily="50" charset="-128"/>
              </a:rPr>
              <a:t>での特徴量抽出のためのレイヤを意味する。従って、後続に接続するレイヤが１つの全結合</a:t>
            </a:r>
            <a:r>
              <a:rPr kumimoji="1" lang="en-US" altLang="ja-JP" sz="2400" dirty="0">
                <a:latin typeface="メイリオ" panose="020B0604030504040204" pitchFamily="50" charset="-128"/>
                <a:ea typeface="メイリオ" panose="020B0604030504040204" pitchFamily="50" charset="-128"/>
              </a:rPr>
              <a:t>NN</a:t>
            </a:r>
            <a:r>
              <a:rPr kumimoji="1" lang="ja-JP" altLang="en-US" sz="2400" dirty="0">
                <a:latin typeface="メイリオ" panose="020B0604030504040204" pitchFamily="50" charset="-128"/>
                <a:ea typeface="メイリオ" panose="020B0604030504040204" pitchFamily="50" charset="-128"/>
              </a:rPr>
              <a:t>ならば、クラス分類。並行して複数の畳み込みが接続される場合は、物体検出となる。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なお、</a:t>
            </a:r>
            <a:r>
              <a:rPr lang="ja-JP" altLang="en-US" sz="2400" dirty="0">
                <a:latin typeface="メイリオ" panose="020B0604030504040204" pitchFamily="50" charset="-128"/>
                <a:ea typeface="メイリオ" panose="020B0604030504040204" pitchFamily="50" charset="-128"/>
              </a:rPr>
              <a:t>バックボーン</a:t>
            </a:r>
            <a:r>
              <a:rPr lang="en-US" altLang="ja-JP" sz="2400" dirty="0">
                <a:latin typeface="メイリオ" panose="020B0604030504040204" pitchFamily="50" charset="-128"/>
                <a:ea typeface="メイリオ" panose="020B0604030504040204" pitchFamily="50" charset="-128"/>
              </a:rPr>
              <a:t>=pretrained model</a:t>
            </a:r>
            <a:r>
              <a:rPr lang="ja-JP" altLang="en-US" sz="2400" dirty="0">
                <a:latin typeface="メイリオ" panose="020B0604030504040204" pitchFamily="50" charset="-128"/>
                <a:ea typeface="メイリオ" panose="020B0604030504040204" pitchFamily="50" charset="-128"/>
              </a:rPr>
              <a:t>を考えてよい。</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98B1944-A378-CA25-7245-2959CBC5007F}"/>
              </a:ext>
            </a:extLst>
          </p:cNvPr>
          <p:cNvSpPr txBox="1"/>
          <p:nvPr/>
        </p:nvSpPr>
        <p:spPr>
          <a:xfrm>
            <a:off x="899839" y="3461942"/>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詳しくは</a:t>
            </a:r>
          </a:p>
        </p:txBody>
      </p:sp>
      <p:sp>
        <p:nvSpPr>
          <p:cNvPr id="7" name="テキスト ボックス 6">
            <a:extLst>
              <a:ext uri="{FF2B5EF4-FFF2-40B4-BE49-F238E27FC236}">
                <a16:creationId xmlns:a16="http://schemas.microsoft.com/office/drawing/2014/main" id="{DE91B664-EE40-8B8C-F125-C4F705A7C246}"/>
              </a:ext>
            </a:extLst>
          </p:cNvPr>
          <p:cNvSpPr txBox="1"/>
          <p:nvPr/>
        </p:nvSpPr>
        <p:spPr>
          <a:xfrm>
            <a:off x="847898" y="3923607"/>
            <a:ext cx="11019696" cy="707886"/>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hlinkClick r:id="rId2"/>
              </a:rPr>
              <a:t>https://github.com/uhokuto/CNN-RGB-dataset/blob/main/cnn_pretrained_model.md</a:t>
            </a:r>
            <a:endParaRPr lang="en-US" altLang="ja-JP" sz="2000" dirty="0">
              <a:latin typeface="メイリオ" panose="020B0604030504040204" pitchFamily="50" charset="-128"/>
              <a:ea typeface="メイリオ" panose="020B0604030504040204" pitchFamily="50" charset="-128"/>
            </a:endParaRPr>
          </a:p>
          <a:p>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46987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C11CFEF-F12E-DBF8-3B62-418BD417BAC8}"/>
              </a:ext>
            </a:extLst>
          </p:cNvPr>
          <p:cNvSpPr txBox="1"/>
          <p:nvPr/>
        </p:nvSpPr>
        <p:spPr>
          <a:xfrm>
            <a:off x="639097" y="737419"/>
            <a:ext cx="7669664"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バックボーン</a:t>
            </a:r>
            <a:r>
              <a:rPr kumimoji="1" lang="en-US" altLang="ja-JP" sz="3200" dirty="0">
                <a:latin typeface="メイリオ" panose="020B0604030504040204" pitchFamily="50" charset="-128"/>
                <a:ea typeface="メイリオ" panose="020B0604030504040204" pitchFamily="50" charset="-128"/>
              </a:rPr>
              <a:t>(pretrained</a:t>
            </a:r>
            <a:r>
              <a:rPr lang="ja-JP" altLang="en-US" sz="3200" dirty="0">
                <a:latin typeface="メイリオ" panose="020B0604030504040204" pitchFamily="50" charset="-128"/>
                <a:ea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rPr>
              <a:t>model)</a:t>
            </a:r>
            <a:r>
              <a:rPr kumimoji="1" lang="ja-JP" altLang="en-US" sz="3200" dirty="0">
                <a:latin typeface="メイリオ" panose="020B0604030504040204" pitchFamily="50" charset="-128"/>
                <a:ea typeface="メイリオ" panose="020B0604030504040204" pitchFamily="50" charset="-128"/>
              </a:rPr>
              <a:t>の比較</a:t>
            </a:r>
          </a:p>
        </p:txBody>
      </p:sp>
      <p:pic>
        <p:nvPicPr>
          <p:cNvPr id="2050" name="Picture 2" descr="Comparison of pretrained networks – prediction time/accuracy (MathWorks...  | Download Scientific Diagram">
            <a:extLst>
              <a:ext uri="{FF2B5EF4-FFF2-40B4-BE49-F238E27FC236}">
                <a16:creationId xmlns:a16="http://schemas.microsoft.com/office/drawing/2014/main" id="{0A9C659E-0ED8-239E-B253-99363F511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33" y="1670870"/>
            <a:ext cx="809625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3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055AD83-CB08-1DA7-6BEE-6C5D797EDBEB}"/>
              </a:ext>
            </a:extLst>
          </p:cNvPr>
          <p:cNvSpPr txBox="1"/>
          <p:nvPr/>
        </p:nvSpPr>
        <p:spPr>
          <a:xfrm>
            <a:off x="360295" y="451339"/>
            <a:ext cx="4352474"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CNN</a:t>
            </a:r>
            <a:r>
              <a:rPr kumimoji="1" lang="ja-JP" altLang="en-US" sz="3200" dirty="0">
                <a:latin typeface="メイリオ" panose="020B0604030504040204" pitchFamily="50" charset="-128"/>
                <a:ea typeface="メイリオ" panose="020B0604030504040204" pitchFamily="50" charset="-128"/>
              </a:rPr>
              <a:t>のアーキテクチャ</a:t>
            </a:r>
          </a:p>
        </p:txBody>
      </p:sp>
      <p:sp>
        <p:nvSpPr>
          <p:cNvPr id="7" name="テキスト ボックス 6">
            <a:extLst>
              <a:ext uri="{FF2B5EF4-FFF2-40B4-BE49-F238E27FC236}">
                <a16:creationId xmlns:a16="http://schemas.microsoft.com/office/drawing/2014/main" id="{0686CEDE-2735-64B9-2EB1-E053140F2AAB}"/>
              </a:ext>
            </a:extLst>
          </p:cNvPr>
          <p:cNvSpPr txBox="1"/>
          <p:nvPr/>
        </p:nvSpPr>
        <p:spPr>
          <a:xfrm>
            <a:off x="329225" y="1345328"/>
            <a:ext cx="3695744"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RGB</a:t>
            </a:r>
            <a:r>
              <a:rPr kumimoji="1" lang="ja-JP" altLang="en-US" sz="2400" dirty="0">
                <a:latin typeface="メイリオ" panose="020B0604030504040204" pitchFamily="50" charset="-128"/>
                <a:ea typeface="メイリオ" panose="020B0604030504040204" pitchFamily="50" charset="-128"/>
              </a:rPr>
              <a:t>行列（テンソル）のままで入力する</a:t>
            </a:r>
          </a:p>
        </p:txBody>
      </p:sp>
      <p:pic>
        <p:nvPicPr>
          <p:cNvPr id="15" name="図 14">
            <a:extLst>
              <a:ext uri="{FF2B5EF4-FFF2-40B4-BE49-F238E27FC236}">
                <a16:creationId xmlns:a16="http://schemas.microsoft.com/office/drawing/2014/main" id="{2EB45EC6-8757-6B58-3781-4711F63AB6C1}"/>
              </a:ext>
            </a:extLst>
          </p:cNvPr>
          <p:cNvPicPr>
            <a:picLocks noChangeAspect="1"/>
          </p:cNvPicPr>
          <p:nvPr/>
        </p:nvPicPr>
        <p:blipFill>
          <a:blip r:embed="rId2"/>
          <a:stretch>
            <a:fillRect/>
          </a:stretch>
        </p:blipFill>
        <p:spPr>
          <a:xfrm>
            <a:off x="3802248" y="2293109"/>
            <a:ext cx="6954220" cy="3143689"/>
          </a:xfrm>
          <a:prstGeom prst="rect">
            <a:avLst/>
          </a:prstGeom>
        </p:spPr>
      </p:pic>
      <p:pic>
        <p:nvPicPr>
          <p:cNvPr id="17" name="図 16">
            <a:extLst>
              <a:ext uri="{FF2B5EF4-FFF2-40B4-BE49-F238E27FC236}">
                <a16:creationId xmlns:a16="http://schemas.microsoft.com/office/drawing/2014/main" id="{DFCBFC1E-3DA5-A4B2-24C1-46ABB4BD727A}"/>
              </a:ext>
            </a:extLst>
          </p:cNvPr>
          <p:cNvPicPr>
            <a:picLocks noChangeAspect="1"/>
          </p:cNvPicPr>
          <p:nvPr/>
        </p:nvPicPr>
        <p:blipFill>
          <a:blip r:embed="rId3"/>
          <a:stretch>
            <a:fillRect/>
          </a:stretch>
        </p:blipFill>
        <p:spPr>
          <a:xfrm>
            <a:off x="1547033" y="2903263"/>
            <a:ext cx="2353003" cy="2467319"/>
          </a:xfrm>
          <a:prstGeom prst="rect">
            <a:avLst/>
          </a:prstGeom>
        </p:spPr>
      </p:pic>
      <p:pic>
        <p:nvPicPr>
          <p:cNvPr id="19" name="図 18">
            <a:extLst>
              <a:ext uri="{FF2B5EF4-FFF2-40B4-BE49-F238E27FC236}">
                <a16:creationId xmlns:a16="http://schemas.microsoft.com/office/drawing/2014/main" id="{FC4CA858-044E-DF39-4826-8234498BB081}"/>
              </a:ext>
            </a:extLst>
          </p:cNvPr>
          <p:cNvPicPr>
            <a:picLocks noChangeAspect="1"/>
          </p:cNvPicPr>
          <p:nvPr/>
        </p:nvPicPr>
        <p:blipFill>
          <a:blip r:embed="rId4"/>
          <a:stretch>
            <a:fillRect/>
          </a:stretch>
        </p:blipFill>
        <p:spPr>
          <a:xfrm>
            <a:off x="718410" y="2189118"/>
            <a:ext cx="2181529" cy="1971950"/>
          </a:xfrm>
          <a:prstGeom prst="rect">
            <a:avLst/>
          </a:prstGeom>
        </p:spPr>
      </p:pic>
      <p:pic>
        <p:nvPicPr>
          <p:cNvPr id="21" name="図 20">
            <a:extLst>
              <a:ext uri="{FF2B5EF4-FFF2-40B4-BE49-F238E27FC236}">
                <a16:creationId xmlns:a16="http://schemas.microsoft.com/office/drawing/2014/main" id="{ADEC0C32-29FC-EDD6-0749-43980FEFBC84}"/>
              </a:ext>
            </a:extLst>
          </p:cNvPr>
          <p:cNvPicPr>
            <a:picLocks noChangeAspect="1"/>
          </p:cNvPicPr>
          <p:nvPr/>
        </p:nvPicPr>
        <p:blipFill>
          <a:blip r:embed="rId4"/>
          <a:stretch>
            <a:fillRect/>
          </a:stretch>
        </p:blipFill>
        <p:spPr>
          <a:xfrm>
            <a:off x="1152520" y="2595782"/>
            <a:ext cx="2181529" cy="1971950"/>
          </a:xfrm>
          <a:prstGeom prst="rect">
            <a:avLst/>
          </a:prstGeom>
        </p:spPr>
      </p:pic>
      <p:sp>
        <p:nvSpPr>
          <p:cNvPr id="22" name="正方形/長方形 21">
            <a:extLst>
              <a:ext uri="{FF2B5EF4-FFF2-40B4-BE49-F238E27FC236}">
                <a16:creationId xmlns:a16="http://schemas.microsoft.com/office/drawing/2014/main" id="{FD8C57BC-72C7-45AB-E26B-3F21E04F4964}"/>
              </a:ext>
            </a:extLst>
          </p:cNvPr>
          <p:cNvSpPr/>
          <p:nvPr/>
        </p:nvSpPr>
        <p:spPr>
          <a:xfrm>
            <a:off x="1547033" y="2903263"/>
            <a:ext cx="2255215" cy="2022699"/>
          </a:xfrm>
          <a:prstGeom prst="rect">
            <a:avLst/>
          </a:prstGeom>
          <a:solidFill>
            <a:srgbClr val="0070C0">
              <a:alpha val="4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1976C815-FC2E-B106-3635-378592DC4B2C}"/>
              </a:ext>
            </a:extLst>
          </p:cNvPr>
          <p:cNvSpPr/>
          <p:nvPr/>
        </p:nvSpPr>
        <p:spPr>
          <a:xfrm>
            <a:off x="1115676" y="2595782"/>
            <a:ext cx="2255215" cy="2022699"/>
          </a:xfrm>
          <a:prstGeom prst="rect">
            <a:avLst/>
          </a:prstGeom>
          <a:solidFill>
            <a:srgbClr val="FF0000">
              <a:alpha val="4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EF6FEF6D-7280-F8D0-897E-2678B4CBEDDB}"/>
              </a:ext>
            </a:extLst>
          </p:cNvPr>
          <p:cNvSpPr/>
          <p:nvPr/>
        </p:nvSpPr>
        <p:spPr>
          <a:xfrm>
            <a:off x="684319" y="2151162"/>
            <a:ext cx="2255215" cy="2022699"/>
          </a:xfrm>
          <a:prstGeom prst="rect">
            <a:avLst/>
          </a:prstGeom>
          <a:solidFill>
            <a:srgbClr val="00B050">
              <a:alpha val="4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左中かっこ 24">
            <a:extLst>
              <a:ext uri="{FF2B5EF4-FFF2-40B4-BE49-F238E27FC236}">
                <a16:creationId xmlns:a16="http://schemas.microsoft.com/office/drawing/2014/main" id="{B0694563-4EE5-E40F-01A4-A87BA88B14C6}"/>
              </a:ext>
            </a:extLst>
          </p:cNvPr>
          <p:cNvSpPr/>
          <p:nvPr/>
        </p:nvSpPr>
        <p:spPr>
          <a:xfrm rot="16200000">
            <a:off x="4740833" y="2442067"/>
            <a:ext cx="353961" cy="6741561"/>
          </a:xfrm>
          <a:prstGeom prst="leftBrace">
            <a:avLst>
              <a:gd name="adj1" fmla="val 2500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4A77A17-95FC-3C34-FD11-AC53901036E4}"/>
              </a:ext>
            </a:extLst>
          </p:cNvPr>
          <p:cNvSpPr txBox="1"/>
          <p:nvPr/>
        </p:nvSpPr>
        <p:spPr>
          <a:xfrm>
            <a:off x="4056039" y="6105833"/>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畳み込み層</a:t>
            </a:r>
          </a:p>
        </p:txBody>
      </p:sp>
      <p:sp>
        <p:nvSpPr>
          <p:cNvPr id="27" name="左中かっこ 26">
            <a:extLst>
              <a:ext uri="{FF2B5EF4-FFF2-40B4-BE49-F238E27FC236}">
                <a16:creationId xmlns:a16="http://schemas.microsoft.com/office/drawing/2014/main" id="{005ACCB8-009F-614E-6727-6E99EA1D1960}"/>
              </a:ext>
            </a:extLst>
          </p:cNvPr>
          <p:cNvSpPr/>
          <p:nvPr/>
        </p:nvSpPr>
        <p:spPr>
          <a:xfrm rot="16200000">
            <a:off x="9438957" y="4642230"/>
            <a:ext cx="353961" cy="2281062"/>
          </a:xfrm>
          <a:prstGeom prst="leftBrace">
            <a:avLst>
              <a:gd name="adj1" fmla="val 2500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7B1D2402-5261-C42B-AB8B-D8E4AAAC898C}"/>
              </a:ext>
            </a:extLst>
          </p:cNvPr>
          <p:cNvSpPr txBox="1"/>
          <p:nvPr/>
        </p:nvSpPr>
        <p:spPr>
          <a:xfrm>
            <a:off x="9006348" y="6075886"/>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全結合層</a:t>
            </a:r>
          </a:p>
        </p:txBody>
      </p:sp>
    </p:spTree>
    <p:extLst>
      <p:ext uri="{BB962C8B-B14F-4D97-AF65-F5344CB8AC3E}">
        <p14:creationId xmlns:p14="http://schemas.microsoft.com/office/powerpoint/2010/main" val="424959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d:sz_dr:20170228232931p:plain">
            <a:extLst>
              <a:ext uri="{FF2B5EF4-FFF2-40B4-BE49-F238E27FC236}">
                <a16:creationId xmlns:a16="http://schemas.microsoft.com/office/drawing/2014/main" id="{8F28E1D5-3E3F-0A78-B3C9-49B448A66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47" y="1465467"/>
            <a:ext cx="6391275" cy="47529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BDF55DA-2423-967D-6844-81BB5B583FFF}"/>
              </a:ext>
            </a:extLst>
          </p:cNvPr>
          <p:cNvSpPr txBox="1"/>
          <p:nvPr/>
        </p:nvSpPr>
        <p:spPr>
          <a:xfrm>
            <a:off x="1307690" y="6253316"/>
            <a:ext cx="8311827" cy="830997"/>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3"/>
              </a:rPr>
              <a:t>https://www.szdrblog.info/entry/2017/03/01/000614</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44014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3896017-F333-5158-C140-488BCFD82EBB}"/>
              </a:ext>
            </a:extLst>
          </p:cNvPr>
          <p:cNvPicPr>
            <a:picLocks noChangeAspect="1"/>
          </p:cNvPicPr>
          <p:nvPr/>
        </p:nvPicPr>
        <p:blipFill>
          <a:blip r:embed="rId2"/>
          <a:stretch>
            <a:fillRect/>
          </a:stretch>
        </p:blipFill>
        <p:spPr>
          <a:xfrm>
            <a:off x="2045109" y="6883"/>
            <a:ext cx="9082147" cy="6138279"/>
          </a:xfrm>
          <a:prstGeom prst="rect">
            <a:avLst/>
          </a:prstGeom>
        </p:spPr>
      </p:pic>
      <p:sp>
        <p:nvSpPr>
          <p:cNvPr id="6" name="テキスト ボックス 5">
            <a:extLst>
              <a:ext uri="{FF2B5EF4-FFF2-40B4-BE49-F238E27FC236}">
                <a16:creationId xmlns:a16="http://schemas.microsoft.com/office/drawing/2014/main" id="{D6144001-D789-EC49-B990-AAE667283AEF}"/>
              </a:ext>
            </a:extLst>
          </p:cNvPr>
          <p:cNvSpPr txBox="1"/>
          <p:nvPr/>
        </p:nvSpPr>
        <p:spPr>
          <a:xfrm>
            <a:off x="1261389" y="6145162"/>
            <a:ext cx="7091428" cy="830997"/>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3"/>
              </a:rPr>
              <a:t>https://www.mdpi.com/2072-4292/15/3/593</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03389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3BC854C-9650-273B-C673-2712D2DE4213}"/>
              </a:ext>
            </a:extLst>
          </p:cNvPr>
          <p:cNvSpPr txBox="1"/>
          <p:nvPr/>
        </p:nvSpPr>
        <p:spPr>
          <a:xfrm>
            <a:off x="739833" y="523702"/>
            <a:ext cx="3057247"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特殊な畳み込み</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44D6D7B-9D0C-6D74-55AB-1B73D48F104C}"/>
              </a:ext>
            </a:extLst>
          </p:cNvPr>
          <p:cNvSpPr txBox="1"/>
          <p:nvPr/>
        </p:nvSpPr>
        <p:spPr>
          <a:xfrm>
            <a:off x="856212" y="1662545"/>
            <a:ext cx="9340212" cy="830997"/>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hlinkClick r:id="rId2"/>
              </a:rPr>
              <a:t>https://zero2one.jp/learningblog/various-convolution-methods-for-cnn/?srsltid=AfmBOorUKqo__2kVtXV_Hzv_0Dp6AfFqWNWwNVtBTZQAWg_B8tyDwVjl</a:t>
            </a:r>
            <a:endParaRPr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6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EA21F52-0472-A457-3146-B18DE039EC4A}"/>
              </a:ext>
            </a:extLst>
          </p:cNvPr>
          <p:cNvSpPr txBox="1"/>
          <p:nvPr/>
        </p:nvSpPr>
        <p:spPr>
          <a:xfrm>
            <a:off x="771465" y="540774"/>
            <a:ext cx="22365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実装の課題</a:t>
            </a:r>
          </a:p>
        </p:txBody>
      </p:sp>
      <p:sp>
        <p:nvSpPr>
          <p:cNvPr id="3" name="テキスト ボックス 2">
            <a:extLst>
              <a:ext uri="{FF2B5EF4-FFF2-40B4-BE49-F238E27FC236}">
                <a16:creationId xmlns:a16="http://schemas.microsoft.com/office/drawing/2014/main" id="{B3AB8F53-C535-0607-8D0B-6738655E6DF8}"/>
              </a:ext>
            </a:extLst>
          </p:cNvPr>
          <p:cNvSpPr txBox="1"/>
          <p:nvPr/>
        </p:nvSpPr>
        <p:spPr>
          <a:xfrm>
            <a:off x="771465" y="1868130"/>
            <a:ext cx="11135400" cy="2677656"/>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Pretrained model</a:t>
            </a:r>
            <a:r>
              <a:rPr kumimoji="1" lang="ja-JP" altLang="en-US" sz="2400" dirty="0">
                <a:latin typeface="メイリオ" panose="020B0604030504040204" pitchFamily="50" charset="-128"/>
                <a:ea typeface="メイリオ" panose="020B0604030504040204" pitchFamily="50" charset="-128"/>
              </a:rPr>
              <a:t>を変えて</a:t>
            </a:r>
            <a:r>
              <a:rPr kumimoji="1" lang="en-US" altLang="ja-JP" sz="2400" dirty="0">
                <a:latin typeface="メイリオ" panose="020B0604030504040204" pitchFamily="50" charset="-128"/>
                <a:ea typeface="メイリオ" panose="020B0604030504040204" pitchFamily="50" charset="-128"/>
              </a:rPr>
              <a:t>fine tuning</a:t>
            </a:r>
            <a:r>
              <a:rPr kumimoji="1" lang="ja-JP" altLang="en-US" sz="2400" dirty="0">
                <a:latin typeface="メイリオ" panose="020B0604030504040204" pitchFamily="50" charset="-128"/>
                <a:ea typeface="メイリオ" panose="020B0604030504040204" pitchFamily="50" charset="-128"/>
              </a:rPr>
              <a:t>する（現状は</a:t>
            </a:r>
            <a:r>
              <a:rPr kumimoji="1" lang="en-US" altLang="ja-JP" sz="2400" dirty="0">
                <a:latin typeface="メイリオ" panose="020B0604030504040204" pitchFamily="50" charset="-128"/>
                <a:ea typeface="メイリオ" panose="020B0604030504040204" pitchFamily="50" charset="-128"/>
              </a:rPr>
              <a:t>vgg16)</a:t>
            </a: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データセットを変えてみる</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中間層の可視化から、どのような画像特徴をとらえるのが得意かを判定する</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最終レイヤの特徴量を取り出して別の判別器で判別してみる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最終レイヤの特徴量を次元圧縮した特徴量での判別性能を評価</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自然言語と次元削減画像特徴量のペアとで画像のニュアンスを推定</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831A4BA2-C82E-1E47-9255-01AB21774F4B}"/>
              </a:ext>
            </a:extLst>
          </p:cNvPr>
          <p:cNvSpPr txBox="1"/>
          <p:nvPr/>
        </p:nvSpPr>
        <p:spPr>
          <a:xfrm>
            <a:off x="771465" y="1125549"/>
            <a:ext cx="7270773" cy="830997"/>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2"/>
              </a:rPr>
              <a:t>https://github.com/uhokuto/CNN-RGB-dataset</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6153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1E66B3A-CA5B-F6B0-8564-34BE27C9E7F9}"/>
              </a:ext>
            </a:extLst>
          </p:cNvPr>
          <p:cNvSpPr txBox="1"/>
          <p:nvPr/>
        </p:nvSpPr>
        <p:spPr>
          <a:xfrm>
            <a:off x="1356852" y="2880852"/>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メモ</a:t>
            </a:r>
          </a:p>
        </p:txBody>
      </p:sp>
    </p:spTree>
    <p:extLst>
      <p:ext uri="{BB962C8B-B14F-4D97-AF65-F5344CB8AC3E}">
        <p14:creationId xmlns:p14="http://schemas.microsoft.com/office/powerpoint/2010/main" val="1575691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FA0956-3A32-C0E7-ED6C-D7F511A737F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CF39D1F4-9ECC-423C-FDDD-9C5F55978C08}"/>
              </a:ext>
            </a:extLst>
          </p:cNvPr>
          <p:cNvSpPr>
            <a:spLocks noGrp="1"/>
          </p:cNvSpPr>
          <p:nvPr>
            <p:ph idx="1"/>
          </p:nvPr>
        </p:nvSpPr>
        <p:spPr/>
        <p:txBody>
          <a:bodyPr/>
          <a:lstStyle/>
          <a:p>
            <a:endParaRPr kumimoji="1" lang="ja-JP" altLang="en-US" dirty="0"/>
          </a:p>
        </p:txBody>
      </p:sp>
      <p:pic>
        <p:nvPicPr>
          <p:cNvPr id="5" name="図 4">
            <a:extLst>
              <a:ext uri="{FF2B5EF4-FFF2-40B4-BE49-F238E27FC236}">
                <a16:creationId xmlns:a16="http://schemas.microsoft.com/office/drawing/2014/main" id="{EB4E0251-D951-CA55-B553-89CB869AD4C5}"/>
              </a:ext>
            </a:extLst>
          </p:cNvPr>
          <p:cNvPicPr>
            <a:picLocks noChangeAspect="1"/>
          </p:cNvPicPr>
          <p:nvPr/>
        </p:nvPicPr>
        <p:blipFill>
          <a:blip r:embed="rId2"/>
          <a:stretch>
            <a:fillRect/>
          </a:stretch>
        </p:blipFill>
        <p:spPr>
          <a:xfrm>
            <a:off x="0" y="911003"/>
            <a:ext cx="12192000" cy="5035993"/>
          </a:xfrm>
          <a:prstGeom prst="rect">
            <a:avLst/>
          </a:prstGeom>
        </p:spPr>
      </p:pic>
    </p:spTree>
    <p:extLst>
      <p:ext uri="{BB962C8B-B14F-4D97-AF65-F5344CB8AC3E}">
        <p14:creationId xmlns:p14="http://schemas.microsoft.com/office/powerpoint/2010/main" val="318488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ダイアグラム&#10;&#10;自動的に生成された説明">
            <a:extLst>
              <a:ext uri="{FF2B5EF4-FFF2-40B4-BE49-F238E27FC236}">
                <a16:creationId xmlns:a16="http://schemas.microsoft.com/office/drawing/2014/main" id="{98E779FE-8E06-FC0E-8551-3839A9E94C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4931" y="2450774"/>
            <a:ext cx="10881594" cy="3277394"/>
          </a:xfrm>
        </p:spPr>
      </p:pic>
      <p:sp>
        <p:nvSpPr>
          <p:cNvPr id="3" name="テキスト ボックス 2">
            <a:extLst>
              <a:ext uri="{FF2B5EF4-FFF2-40B4-BE49-F238E27FC236}">
                <a16:creationId xmlns:a16="http://schemas.microsoft.com/office/drawing/2014/main" id="{CE7392F4-CDBD-7320-B8C6-7131D2DC397B}"/>
              </a:ext>
            </a:extLst>
          </p:cNvPr>
          <p:cNvSpPr txBox="1"/>
          <p:nvPr/>
        </p:nvSpPr>
        <p:spPr>
          <a:xfrm>
            <a:off x="764931" y="474785"/>
            <a:ext cx="592982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前例をアニメーションで表すと</a:t>
            </a:r>
          </a:p>
        </p:txBody>
      </p:sp>
      <p:sp>
        <p:nvSpPr>
          <p:cNvPr id="4" name="テキスト ボックス 3">
            <a:extLst>
              <a:ext uri="{FF2B5EF4-FFF2-40B4-BE49-F238E27FC236}">
                <a16:creationId xmlns:a16="http://schemas.microsoft.com/office/drawing/2014/main" id="{4B1A5C2E-D989-FA53-F1C0-A52EA6327CC1}"/>
              </a:ext>
            </a:extLst>
          </p:cNvPr>
          <p:cNvSpPr txBox="1"/>
          <p:nvPr/>
        </p:nvSpPr>
        <p:spPr>
          <a:xfrm>
            <a:off x="905608" y="1547446"/>
            <a:ext cx="350813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入力画像（上位レイヤからのテンソル信号）</a:t>
            </a:r>
          </a:p>
        </p:txBody>
      </p:sp>
      <p:sp>
        <p:nvSpPr>
          <p:cNvPr id="6" name="テキスト ボックス 5">
            <a:extLst>
              <a:ext uri="{FF2B5EF4-FFF2-40B4-BE49-F238E27FC236}">
                <a16:creationId xmlns:a16="http://schemas.microsoft.com/office/drawing/2014/main" id="{D914C133-BB3C-F9D6-F9C7-1738FAB87407}"/>
              </a:ext>
            </a:extLst>
          </p:cNvPr>
          <p:cNvSpPr txBox="1"/>
          <p:nvPr/>
        </p:nvSpPr>
        <p:spPr>
          <a:xfrm>
            <a:off x="5609493" y="2450774"/>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フィルタ</a:t>
            </a:r>
          </a:p>
        </p:txBody>
      </p:sp>
      <p:sp>
        <p:nvSpPr>
          <p:cNvPr id="7" name="テキスト ボックス 6">
            <a:extLst>
              <a:ext uri="{FF2B5EF4-FFF2-40B4-BE49-F238E27FC236}">
                <a16:creationId xmlns:a16="http://schemas.microsoft.com/office/drawing/2014/main" id="{639F5FF2-6403-E171-F3E3-9D5DE36C89EF}"/>
              </a:ext>
            </a:extLst>
          </p:cNvPr>
          <p:cNvSpPr txBox="1"/>
          <p:nvPr/>
        </p:nvSpPr>
        <p:spPr>
          <a:xfrm>
            <a:off x="8862647" y="1989109"/>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特徴マップ</a:t>
            </a:r>
          </a:p>
        </p:txBody>
      </p:sp>
    </p:spTree>
    <p:extLst>
      <p:ext uri="{BB962C8B-B14F-4D97-AF65-F5344CB8AC3E}">
        <p14:creationId xmlns:p14="http://schemas.microsoft.com/office/powerpoint/2010/main" val="148698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DCAD86-69B2-E9E7-ED06-3C548DDD777F}"/>
              </a:ext>
            </a:extLst>
          </p:cNvPr>
          <p:cNvSpPr txBox="1"/>
          <p:nvPr/>
        </p:nvSpPr>
        <p:spPr>
          <a:xfrm>
            <a:off x="804896" y="2389270"/>
            <a:ext cx="5908990" cy="646331"/>
          </a:xfrm>
          <a:prstGeom prst="rect">
            <a:avLst/>
          </a:prstGeom>
          <a:noFill/>
        </p:spPr>
        <p:txBody>
          <a:bodyPr wrap="none" rtlCol="0">
            <a:spAutoFit/>
          </a:bodyPr>
          <a:lstStyle/>
          <a:p>
            <a:r>
              <a:rPr lang="en-US" altLang="ja-JP" dirty="0">
                <a:hlinkClick r:id="rId2"/>
              </a:rPr>
              <a:t>https://zenn.dev/v2m5rc87/articles/054344675b32d3</a:t>
            </a:r>
            <a:endParaRPr lang="en-US" altLang="ja-JP" dirty="0"/>
          </a:p>
          <a:p>
            <a:endParaRPr kumimoji="1" lang="ja-JP" altLang="en-US" dirty="0"/>
          </a:p>
        </p:txBody>
      </p:sp>
      <p:sp>
        <p:nvSpPr>
          <p:cNvPr id="2" name="テキスト ボックス 1">
            <a:extLst>
              <a:ext uri="{FF2B5EF4-FFF2-40B4-BE49-F238E27FC236}">
                <a16:creationId xmlns:a16="http://schemas.microsoft.com/office/drawing/2014/main" id="{F38AF060-9AE6-C440-E969-AF1391E5FBA9}"/>
              </a:ext>
            </a:extLst>
          </p:cNvPr>
          <p:cNvSpPr txBox="1"/>
          <p:nvPr/>
        </p:nvSpPr>
        <p:spPr>
          <a:xfrm>
            <a:off x="681644" y="656705"/>
            <a:ext cx="5963492"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画像</a:t>
            </a:r>
            <a:r>
              <a:rPr lang="en-US" altLang="ja-JP" sz="3200" dirty="0">
                <a:latin typeface="メイリオ" panose="020B0604030504040204" pitchFamily="50" charset="-128"/>
                <a:ea typeface="メイリオ" panose="020B0604030504040204" pitchFamily="50" charset="-128"/>
              </a:rPr>
              <a:t>AI</a:t>
            </a:r>
            <a:r>
              <a:rPr lang="ja-JP" altLang="en-US" sz="3200" dirty="0">
                <a:latin typeface="メイリオ" panose="020B0604030504040204" pitchFamily="50" charset="-128"/>
                <a:ea typeface="メイリオ" panose="020B0604030504040204" pitchFamily="50" charset="-128"/>
              </a:rPr>
              <a:t>に関する優れた講義資料</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414B6049-DEBE-EBC4-B424-1B5A7D464F69}"/>
              </a:ext>
            </a:extLst>
          </p:cNvPr>
          <p:cNvSpPr txBox="1"/>
          <p:nvPr/>
        </p:nvSpPr>
        <p:spPr>
          <a:xfrm>
            <a:off x="681644" y="1279212"/>
            <a:ext cx="6825908" cy="830997"/>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スタンフォード大学オンライン</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基礎から最新の画像</a:t>
            </a:r>
            <a:r>
              <a:rPr lang="en-US" altLang="ja-JP" sz="2400" dirty="0">
                <a:latin typeface="メイリオ" panose="020B0604030504040204" pitchFamily="50" charset="-128"/>
                <a:ea typeface="メイリオ" panose="020B0604030504040204" pitchFamily="50" charset="-128"/>
              </a:rPr>
              <a:t>AI</a:t>
            </a:r>
            <a:r>
              <a:rPr lang="ja-JP" altLang="en-US" sz="2400" dirty="0">
                <a:latin typeface="メイリオ" panose="020B0604030504040204" pitchFamily="50" charset="-128"/>
                <a:ea typeface="メイリオ" panose="020B0604030504040204" pitchFamily="50" charset="-128"/>
              </a:rPr>
              <a:t>まで毎年進化している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5310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D7B8C3D-754B-2E9B-885A-43D503FABC39}"/>
              </a:ext>
            </a:extLst>
          </p:cNvPr>
          <p:cNvSpPr txBox="1"/>
          <p:nvPr/>
        </p:nvSpPr>
        <p:spPr>
          <a:xfrm>
            <a:off x="817685" y="589085"/>
            <a:ext cx="5109091"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人の視覚機能と畳み込み層</a:t>
            </a:r>
          </a:p>
        </p:txBody>
      </p:sp>
      <p:sp>
        <p:nvSpPr>
          <p:cNvPr id="6" name="テキスト ボックス 5">
            <a:extLst>
              <a:ext uri="{FF2B5EF4-FFF2-40B4-BE49-F238E27FC236}">
                <a16:creationId xmlns:a16="http://schemas.microsoft.com/office/drawing/2014/main" id="{7240864C-3E30-D6AA-88F1-0FB8363B50CC}"/>
              </a:ext>
            </a:extLst>
          </p:cNvPr>
          <p:cNvSpPr txBox="1"/>
          <p:nvPr/>
        </p:nvSpPr>
        <p:spPr>
          <a:xfrm>
            <a:off x="949570" y="1459523"/>
            <a:ext cx="10682654"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畳み込み層が人が物体を知覚する視覚機能をモデル化したものであることを明快に解説している</a:t>
            </a:r>
          </a:p>
        </p:txBody>
      </p:sp>
      <p:sp>
        <p:nvSpPr>
          <p:cNvPr id="7" name="テキスト ボックス 6">
            <a:extLst>
              <a:ext uri="{FF2B5EF4-FFF2-40B4-BE49-F238E27FC236}">
                <a16:creationId xmlns:a16="http://schemas.microsoft.com/office/drawing/2014/main" id="{00ABE822-CB51-41EB-83E8-316E57224664}"/>
              </a:ext>
            </a:extLst>
          </p:cNvPr>
          <p:cNvSpPr txBox="1"/>
          <p:nvPr/>
        </p:nvSpPr>
        <p:spPr>
          <a:xfrm>
            <a:off x="830875" y="4659813"/>
            <a:ext cx="10920044" cy="2308324"/>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hlinkClick r:id="rId2"/>
              </a:rPr>
              <a:t>https://www.imagazine.co.jp/%E7%95%B3%E3%81%BF%E8%BE%BC%E3%81%BF%E3%83%8D%E3%83%83%E3%83%88%E3%83%AF%E3%83%BC%E3%82%AF%E3%81%AE%E3%80%8C%E5%9F%BA%E7%A4%8E%E3%81%AE%E5%9F%BA%E7%A4%8E%E3%80%8D%E3%82%92%E7%90%86%E8%A7%A3%E3%81%99/</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hlinkClick r:id="rId3"/>
              </a:rPr>
              <a:t>https://zero2one.jp/learningblog/cnn-for-beginners/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3262954-89E2-4504-1B9F-977F40442D67}"/>
              </a:ext>
            </a:extLst>
          </p:cNvPr>
          <p:cNvSpPr txBox="1"/>
          <p:nvPr/>
        </p:nvSpPr>
        <p:spPr>
          <a:xfrm>
            <a:off x="1160585" y="2611315"/>
            <a:ext cx="6955750" cy="1569660"/>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単純型細胞：物体の局所的な形状特徴を認識する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 畳み込み層</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複雑型細胞：物体の位置のずれを吸収する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 プーリング層</a:t>
            </a:r>
          </a:p>
        </p:txBody>
      </p:sp>
    </p:spTree>
    <p:extLst>
      <p:ext uri="{BB962C8B-B14F-4D97-AF65-F5344CB8AC3E}">
        <p14:creationId xmlns:p14="http://schemas.microsoft.com/office/powerpoint/2010/main" val="4108019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EA3AFCB-D8A7-4E94-794E-BDAE1714BD93}"/>
              </a:ext>
            </a:extLst>
          </p:cNvPr>
          <p:cNvSpPr txBox="1"/>
          <p:nvPr/>
        </p:nvSpPr>
        <p:spPr>
          <a:xfrm>
            <a:off x="562708" y="161665"/>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畳み込み層とフィルタ</a:t>
            </a:r>
          </a:p>
        </p:txBody>
      </p:sp>
      <p:sp>
        <p:nvSpPr>
          <p:cNvPr id="4" name="テキスト ボックス 3">
            <a:extLst>
              <a:ext uri="{FF2B5EF4-FFF2-40B4-BE49-F238E27FC236}">
                <a16:creationId xmlns:a16="http://schemas.microsoft.com/office/drawing/2014/main" id="{0A2A4F4F-8DF1-F72B-09F6-BA19442D1BE6}"/>
              </a:ext>
            </a:extLst>
          </p:cNvPr>
          <p:cNvSpPr txBox="1"/>
          <p:nvPr/>
        </p:nvSpPr>
        <p:spPr>
          <a:xfrm>
            <a:off x="562708" y="808380"/>
            <a:ext cx="10796954" cy="1938992"/>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フィルタとは、物体の局所形状を認識するための特徴抽出器である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フィルタ１個で、</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種類の局所形状を認識する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そのため複雑な形状の物体ほど、多くのフィルタで多くの局所形状を認識できるようにする必要がある</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このように複数のフィルタで捉えた局所特徴集合をチャネルと呼ぶ</a:t>
            </a:r>
            <a:endParaRPr kumimoji="1" lang="ja-JP" altLang="en-US" sz="2400" dirty="0">
              <a:latin typeface="メイリオ" panose="020B0604030504040204" pitchFamily="50" charset="-128"/>
              <a:ea typeface="メイリオ" panose="020B0604030504040204" pitchFamily="50" charset="-128"/>
            </a:endParaRPr>
          </a:p>
        </p:txBody>
      </p:sp>
      <p:pic>
        <p:nvPicPr>
          <p:cNvPr id="5" name="コンテンツ プレースホルダー 4" descr="ダイアグラム が含まれている画像&#10;&#10;自動的に生成された説明">
            <a:extLst>
              <a:ext uri="{FF2B5EF4-FFF2-40B4-BE49-F238E27FC236}">
                <a16:creationId xmlns:a16="http://schemas.microsoft.com/office/drawing/2014/main" id="{A9C44D71-E324-9CD1-BF43-9CBCB5F18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045" y="3270978"/>
            <a:ext cx="8040175" cy="3488330"/>
          </a:xfrm>
          <a:prstGeom prst="rect">
            <a:avLst/>
          </a:prstGeom>
        </p:spPr>
      </p:pic>
      <p:sp>
        <p:nvSpPr>
          <p:cNvPr id="2" name="テキスト ボックス 1">
            <a:extLst>
              <a:ext uri="{FF2B5EF4-FFF2-40B4-BE49-F238E27FC236}">
                <a16:creationId xmlns:a16="http://schemas.microsoft.com/office/drawing/2014/main" id="{546CF846-8F07-8286-0AF6-15E2E8982C4A}"/>
              </a:ext>
            </a:extLst>
          </p:cNvPr>
          <p:cNvSpPr txBox="1"/>
          <p:nvPr/>
        </p:nvSpPr>
        <p:spPr>
          <a:xfrm>
            <a:off x="1111045" y="2954339"/>
            <a:ext cx="5109091" cy="461665"/>
          </a:xfrm>
          <a:prstGeom prst="rect">
            <a:avLst/>
          </a:prstGeom>
          <a:noFill/>
        </p:spPr>
        <p:txBody>
          <a:bodyPr wrap="none" rtlCol="0">
            <a:spAutoFit/>
          </a:bodyPr>
          <a:lstStyle/>
          <a:p>
            <a:pPr algn="l"/>
            <a:r>
              <a:rPr kumimoji="1" lang="ja-JP" altLang="en-US" sz="2400" u="sng" dirty="0">
                <a:latin typeface="メイリオ" panose="020B0604030504040204" pitchFamily="50" charset="-128"/>
                <a:ea typeface="メイリオ" panose="020B0604030504040204" pitchFamily="50" charset="-128"/>
              </a:rPr>
              <a:t>目の形状を捉えるフィルタイメージ</a:t>
            </a:r>
          </a:p>
        </p:txBody>
      </p:sp>
    </p:spTree>
    <p:extLst>
      <p:ext uri="{BB962C8B-B14F-4D97-AF65-F5344CB8AC3E}">
        <p14:creationId xmlns:p14="http://schemas.microsoft.com/office/powerpoint/2010/main" val="75009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05F3AEC-172A-F409-30A1-CC440441EB8F}"/>
              </a:ext>
            </a:extLst>
          </p:cNvPr>
          <p:cNvSpPr txBox="1"/>
          <p:nvPr/>
        </p:nvSpPr>
        <p:spPr>
          <a:xfrm>
            <a:off x="492369" y="641838"/>
            <a:ext cx="839204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畳み込みフィルタによる局所特徴の計算方法</a:t>
            </a:r>
          </a:p>
        </p:txBody>
      </p:sp>
      <p:sp>
        <p:nvSpPr>
          <p:cNvPr id="3" name="テキスト ボックス 2">
            <a:extLst>
              <a:ext uri="{FF2B5EF4-FFF2-40B4-BE49-F238E27FC236}">
                <a16:creationId xmlns:a16="http://schemas.microsoft.com/office/drawing/2014/main" id="{F3956F99-A65F-4DA9-17BF-8541DF35CABF}"/>
              </a:ext>
            </a:extLst>
          </p:cNvPr>
          <p:cNvSpPr txBox="1"/>
          <p:nvPr/>
        </p:nvSpPr>
        <p:spPr>
          <a:xfrm>
            <a:off x="492369" y="1362807"/>
            <a:ext cx="11386039" cy="1938992"/>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たったひとつのフィルタを例に入力画像（もしくは上位レイヤからの入力テンソル）からの特徴抽出の計算方法</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まず、フィルタはすでに値が決まっているものとして計算する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フィルタの動きとストライド、ゼロパディングとの関連性および畳み込みによる特徴マップの次元数（行列数）計算方法</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77B337F0-F4B8-5103-7786-25AC9F19813B}"/>
              </a:ext>
            </a:extLst>
          </p:cNvPr>
          <p:cNvSpPr txBox="1"/>
          <p:nvPr/>
        </p:nvSpPr>
        <p:spPr>
          <a:xfrm>
            <a:off x="562708" y="3652917"/>
            <a:ext cx="10796954" cy="2308324"/>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hlinkClick r:id="rId2"/>
              </a:rPr>
              <a:t>https://deepage.net/deep_learning/2016/11/07/convolutional_neural_network.html</a:t>
            </a:r>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hlinkClick r:id="rId3"/>
              </a:rPr>
              <a:t>https://www.tech-teacher.jp/blog/machinelearning-cnn/</a:t>
            </a:r>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BF12CEE2-72BA-0241-01E8-80804AC36906}"/>
              </a:ext>
            </a:extLst>
          </p:cNvPr>
          <p:cNvSpPr txBox="1"/>
          <p:nvPr/>
        </p:nvSpPr>
        <p:spPr>
          <a:xfrm>
            <a:off x="624254" y="3279531"/>
            <a:ext cx="295465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以下の記事が詳しい</a:t>
            </a:r>
          </a:p>
        </p:txBody>
      </p:sp>
    </p:spTree>
    <p:extLst>
      <p:ext uri="{BB962C8B-B14F-4D97-AF65-F5344CB8AC3E}">
        <p14:creationId xmlns:p14="http://schemas.microsoft.com/office/powerpoint/2010/main" val="11611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BD341-DFCC-B162-5EC3-6C2C3EC6F674}"/>
            </a:ext>
          </a:extLst>
        </p:cNvPr>
        <p:cNvGrpSpPr/>
        <p:nvPr/>
      </p:nvGrpSpPr>
      <p:grpSpPr>
        <a:xfrm>
          <a:off x="0" y="0"/>
          <a:ext cx="0" cy="0"/>
          <a:chOff x="0" y="0"/>
          <a:chExt cx="0" cy="0"/>
        </a:xfrm>
      </p:grpSpPr>
      <p:pic>
        <p:nvPicPr>
          <p:cNvPr id="1026" name="Picture 2" descr="ストライド1">
            <a:extLst>
              <a:ext uri="{FF2B5EF4-FFF2-40B4-BE49-F238E27FC236}">
                <a16:creationId xmlns:a16="http://schemas.microsoft.com/office/drawing/2014/main" id="{A753F7E3-C34A-0C23-F44A-AEDC57FB0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829" y="817780"/>
            <a:ext cx="7510732" cy="375536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159436F-B83C-A0AD-5AF2-ABC2E0C9DCE3}"/>
              </a:ext>
            </a:extLst>
          </p:cNvPr>
          <p:cNvSpPr txBox="1"/>
          <p:nvPr/>
        </p:nvSpPr>
        <p:spPr>
          <a:xfrm>
            <a:off x="557113" y="121274"/>
            <a:ext cx="741581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入力画像が</a:t>
            </a:r>
            <a:r>
              <a:rPr kumimoji="1" lang="en-US" altLang="ja-JP" sz="3200" dirty="0">
                <a:latin typeface="メイリオ" panose="020B0604030504040204" pitchFamily="50" charset="-128"/>
                <a:ea typeface="メイリオ" panose="020B0604030504040204" pitchFamily="50" charset="-128"/>
              </a:rPr>
              <a:t>1</a:t>
            </a:r>
            <a:r>
              <a:rPr kumimoji="1" lang="ja-JP" altLang="en-US" sz="3200" dirty="0">
                <a:latin typeface="メイリオ" panose="020B0604030504040204" pitchFamily="50" charset="-128"/>
                <a:ea typeface="メイリオ" panose="020B0604030504040204" pitchFamily="50" charset="-128"/>
              </a:rPr>
              <a:t>チャネルの場合の畳み込み</a:t>
            </a:r>
          </a:p>
        </p:txBody>
      </p:sp>
      <p:sp>
        <p:nvSpPr>
          <p:cNvPr id="4" name="テキスト ボックス 3">
            <a:extLst>
              <a:ext uri="{FF2B5EF4-FFF2-40B4-BE49-F238E27FC236}">
                <a16:creationId xmlns:a16="http://schemas.microsoft.com/office/drawing/2014/main" id="{FD9C2A54-8479-AE07-0FD4-0C1EE1D8D818}"/>
              </a:ext>
            </a:extLst>
          </p:cNvPr>
          <p:cNvSpPr txBox="1"/>
          <p:nvPr/>
        </p:nvSpPr>
        <p:spPr>
          <a:xfrm>
            <a:off x="4122181" y="1395835"/>
            <a:ext cx="1497801"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入力画像</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3723D86-0BDA-753A-76C3-380E4B0C7733}"/>
              </a:ext>
            </a:extLst>
          </p:cNvPr>
          <p:cNvSpPr txBox="1"/>
          <p:nvPr/>
        </p:nvSpPr>
        <p:spPr>
          <a:xfrm>
            <a:off x="6090326" y="1544880"/>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フィルタ</a:t>
            </a:r>
          </a:p>
        </p:txBody>
      </p:sp>
      <p:sp>
        <p:nvSpPr>
          <p:cNvPr id="7" name="テキスト ボックス 6">
            <a:extLst>
              <a:ext uri="{FF2B5EF4-FFF2-40B4-BE49-F238E27FC236}">
                <a16:creationId xmlns:a16="http://schemas.microsoft.com/office/drawing/2014/main" id="{0393E87B-41A3-CB2F-7699-AE3D3EEBF0BE}"/>
              </a:ext>
            </a:extLst>
          </p:cNvPr>
          <p:cNvSpPr txBox="1"/>
          <p:nvPr/>
        </p:nvSpPr>
        <p:spPr>
          <a:xfrm>
            <a:off x="7777282" y="1626667"/>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特徴マップ</a:t>
            </a:r>
          </a:p>
        </p:txBody>
      </p:sp>
      <p:pic>
        <p:nvPicPr>
          <p:cNvPr id="1028" name="Picture 4" descr="ストライド2">
            <a:extLst>
              <a:ext uri="{FF2B5EF4-FFF2-40B4-BE49-F238E27FC236}">
                <a16:creationId xmlns:a16="http://schemas.microsoft.com/office/drawing/2014/main" id="{1CFF8492-B47D-F5A0-D63E-4F8F0392F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829" y="3637978"/>
            <a:ext cx="7691887" cy="38459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 8">
            <a:extLst>
              <a:ext uri="{FF2B5EF4-FFF2-40B4-BE49-F238E27FC236}">
                <a16:creationId xmlns:a16="http://schemas.microsoft.com/office/drawing/2014/main" id="{F1805D72-0438-00B2-F263-DB188F62E9CE}"/>
              </a:ext>
            </a:extLst>
          </p:cNvPr>
          <p:cNvGraphicFramePr>
            <a:graphicFrameLocks noGrp="1"/>
          </p:cNvGraphicFramePr>
          <p:nvPr>
            <p:extLst>
              <p:ext uri="{D42A27DB-BD31-4B8C-83A1-F6EECF244321}">
                <p14:modId xmlns:p14="http://schemas.microsoft.com/office/powerpoint/2010/main" val="2053932255"/>
              </p:ext>
            </p:extLst>
          </p:nvPr>
        </p:nvGraphicFramePr>
        <p:xfrm>
          <a:off x="6310064" y="2261482"/>
          <a:ext cx="976296" cy="958540"/>
        </p:xfrm>
        <a:graphic>
          <a:graphicData uri="http://schemas.openxmlformats.org/drawingml/2006/table">
            <a:tbl>
              <a:tblPr firstRow="1" bandRow="1">
                <a:tableStyleId>{5940675A-B579-460E-94D1-54222C63F5DA}</a:tableStyleId>
              </a:tblPr>
              <a:tblGrid>
                <a:gridCol w="488148">
                  <a:extLst>
                    <a:ext uri="{9D8B030D-6E8A-4147-A177-3AD203B41FA5}">
                      <a16:colId xmlns:a16="http://schemas.microsoft.com/office/drawing/2014/main" val="3036958206"/>
                    </a:ext>
                  </a:extLst>
                </a:gridCol>
                <a:gridCol w="488148">
                  <a:extLst>
                    <a:ext uri="{9D8B030D-6E8A-4147-A177-3AD203B41FA5}">
                      <a16:colId xmlns:a16="http://schemas.microsoft.com/office/drawing/2014/main" val="1792311907"/>
                    </a:ext>
                  </a:extLst>
                </a:gridCol>
              </a:tblGrid>
              <a:tr h="479270">
                <a:tc>
                  <a:txBody>
                    <a:bodyPr/>
                    <a:lstStyle/>
                    <a:p>
                      <a:pPr algn="ctr"/>
                      <a:r>
                        <a:rPr kumimoji="1" lang="en-US" altLang="ja-JP" dirty="0"/>
                        <a:t>1</a:t>
                      </a:r>
                      <a:endParaRPr kumimoji="1" lang="ja-JP" altLang="en-US" dirty="0"/>
                    </a:p>
                  </a:txBody>
                  <a:tcPr/>
                </a:tc>
                <a:tc>
                  <a:txBody>
                    <a:bodyPr/>
                    <a:lstStyle/>
                    <a:p>
                      <a:pPr algn="ctr"/>
                      <a:r>
                        <a:rPr kumimoji="1" lang="en-US" altLang="ja-JP" dirty="0"/>
                        <a:t>0</a:t>
                      </a:r>
                      <a:endParaRPr kumimoji="1" lang="ja-JP" altLang="en-US" dirty="0"/>
                    </a:p>
                  </a:txBody>
                  <a:tcPr/>
                </a:tc>
                <a:extLst>
                  <a:ext uri="{0D108BD9-81ED-4DB2-BD59-A6C34878D82A}">
                    <a16:rowId xmlns:a16="http://schemas.microsoft.com/office/drawing/2014/main" val="3580480624"/>
                  </a:ext>
                </a:extLst>
              </a:tr>
              <a:tr h="479270">
                <a:tc>
                  <a:txBody>
                    <a:bodyPr/>
                    <a:lstStyle/>
                    <a:p>
                      <a:pPr algn="ctr"/>
                      <a:r>
                        <a:rPr kumimoji="1" lang="en-US" altLang="ja-JP" dirty="0"/>
                        <a:t>0</a:t>
                      </a:r>
                      <a:endParaRPr kumimoji="1" lang="ja-JP" altLang="en-US" dirty="0"/>
                    </a:p>
                  </a:txBody>
                  <a:tcPr/>
                </a:tc>
                <a:tc>
                  <a:txBody>
                    <a:bodyPr/>
                    <a:lstStyle/>
                    <a:p>
                      <a:pPr algn="ctr"/>
                      <a:r>
                        <a:rPr kumimoji="1" lang="en-US" altLang="ja-JP" dirty="0"/>
                        <a:t>1</a:t>
                      </a:r>
                      <a:endParaRPr kumimoji="1" lang="ja-JP" altLang="en-US" dirty="0"/>
                    </a:p>
                  </a:txBody>
                  <a:tcPr/>
                </a:tc>
                <a:extLst>
                  <a:ext uri="{0D108BD9-81ED-4DB2-BD59-A6C34878D82A}">
                    <a16:rowId xmlns:a16="http://schemas.microsoft.com/office/drawing/2014/main" val="3610917191"/>
                  </a:ext>
                </a:extLst>
              </a:tr>
            </a:tbl>
          </a:graphicData>
        </a:graphic>
      </p:graphicFrame>
      <p:sp>
        <p:nvSpPr>
          <p:cNvPr id="11" name="テキスト ボックス 10">
            <a:extLst>
              <a:ext uri="{FF2B5EF4-FFF2-40B4-BE49-F238E27FC236}">
                <a16:creationId xmlns:a16="http://schemas.microsoft.com/office/drawing/2014/main" id="{6A0D9B48-542E-9D08-0FE6-2F8C25BB10A7}"/>
              </a:ext>
            </a:extLst>
          </p:cNvPr>
          <p:cNvSpPr txBox="1"/>
          <p:nvPr/>
        </p:nvSpPr>
        <p:spPr>
          <a:xfrm>
            <a:off x="1087398" y="2636939"/>
            <a:ext cx="2593571"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ストライド</a:t>
            </a:r>
            <a:r>
              <a:rPr kumimoji="1" lang="en-US" altLang="ja-JP" sz="2400" dirty="0">
                <a:latin typeface="メイリオ" panose="020B0604030504040204" pitchFamily="50" charset="-128"/>
                <a:ea typeface="メイリオ" panose="020B0604030504040204" pitchFamily="50" charset="-128"/>
              </a:rPr>
              <a:t>=1</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530E4FCD-BAED-D7D1-2954-F1CE0F0ADBCC}"/>
              </a:ext>
            </a:extLst>
          </p:cNvPr>
          <p:cNvSpPr txBox="1"/>
          <p:nvPr/>
        </p:nvSpPr>
        <p:spPr>
          <a:xfrm>
            <a:off x="1087398" y="5160225"/>
            <a:ext cx="2593571"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ストライド</a:t>
            </a:r>
            <a:r>
              <a:rPr kumimoji="1" lang="en-US" altLang="ja-JP" sz="2400" dirty="0">
                <a:latin typeface="メイリオ" panose="020B0604030504040204" pitchFamily="50" charset="-128"/>
                <a:ea typeface="メイリオ" panose="020B0604030504040204" pitchFamily="50" charset="-128"/>
              </a:rPr>
              <a:t>=2</a:t>
            </a:r>
            <a:endParaRPr kumimoji="1" lang="ja-JP" altLang="en-US" sz="2400" dirty="0">
              <a:latin typeface="メイリオ" panose="020B0604030504040204" pitchFamily="50" charset="-128"/>
              <a:ea typeface="メイリオ" panose="020B0604030504040204" pitchFamily="50" charset="-128"/>
            </a:endParaRPr>
          </a:p>
        </p:txBody>
      </p:sp>
      <p:graphicFrame>
        <p:nvGraphicFramePr>
          <p:cNvPr id="13" name="表 12">
            <a:extLst>
              <a:ext uri="{FF2B5EF4-FFF2-40B4-BE49-F238E27FC236}">
                <a16:creationId xmlns:a16="http://schemas.microsoft.com/office/drawing/2014/main" id="{873BBCA1-98DF-726D-33AF-46F20D1D3938}"/>
              </a:ext>
            </a:extLst>
          </p:cNvPr>
          <p:cNvGraphicFramePr>
            <a:graphicFrameLocks noGrp="1"/>
          </p:cNvGraphicFramePr>
          <p:nvPr>
            <p:extLst>
              <p:ext uri="{D42A27DB-BD31-4B8C-83A1-F6EECF244321}">
                <p14:modId xmlns:p14="http://schemas.microsoft.com/office/powerpoint/2010/main" val="73816282"/>
              </p:ext>
            </p:extLst>
          </p:nvPr>
        </p:nvGraphicFramePr>
        <p:xfrm>
          <a:off x="6376098" y="5081680"/>
          <a:ext cx="976296" cy="958540"/>
        </p:xfrm>
        <a:graphic>
          <a:graphicData uri="http://schemas.openxmlformats.org/drawingml/2006/table">
            <a:tbl>
              <a:tblPr firstRow="1" bandRow="1">
                <a:tableStyleId>{5940675A-B579-460E-94D1-54222C63F5DA}</a:tableStyleId>
              </a:tblPr>
              <a:tblGrid>
                <a:gridCol w="488148">
                  <a:extLst>
                    <a:ext uri="{9D8B030D-6E8A-4147-A177-3AD203B41FA5}">
                      <a16:colId xmlns:a16="http://schemas.microsoft.com/office/drawing/2014/main" val="3036958206"/>
                    </a:ext>
                  </a:extLst>
                </a:gridCol>
                <a:gridCol w="488148">
                  <a:extLst>
                    <a:ext uri="{9D8B030D-6E8A-4147-A177-3AD203B41FA5}">
                      <a16:colId xmlns:a16="http://schemas.microsoft.com/office/drawing/2014/main" val="1792311907"/>
                    </a:ext>
                  </a:extLst>
                </a:gridCol>
              </a:tblGrid>
              <a:tr h="479270">
                <a:tc>
                  <a:txBody>
                    <a:bodyPr/>
                    <a:lstStyle/>
                    <a:p>
                      <a:pPr algn="ctr"/>
                      <a:r>
                        <a:rPr kumimoji="1" lang="en-US" altLang="ja-JP" dirty="0"/>
                        <a:t>1</a:t>
                      </a:r>
                      <a:endParaRPr kumimoji="1" lang="ja-JP" altLang="en-US" dirty="0"/>
                    </a:p>
                  </a:txBody>
                  <a:tcPr/>
                </a:tc>
                <a:tc>
                  <a:txBody>
                    <a:bodyPr/>
                    <a:lstStyle/>
                    <a:p>
                      <a:pPr algn="ctr"/>
                      <a:r>
                        <a:rPr kumimoji="1" lang="en-US" altLang="ja-JP" dirty="0"/>
                        <a:t>0</a:t>
                      </a:r>
                      <a:endParaRPr kumimoji="1" lang="ja-JP" altLang="en-US" dirty="0"/>
                    </a:p>
                  </a:txBody>
                  <a:tcPr/>
                </a:tc>
                <a:extLst>
                  <a:ext uri="{0D108BD9-81ED-4DB2-BD59-A6C34878D82A}">
                    <a16:rowId xmlns:a16="http://schemas.microsoft.com/office/drawing/2014/main" val="3580480624"/>
                  </a:ext>
                </a:extLst>
              </a:tr>
              <a:tr h="479270">
                <a:tc>
                  <a:txBody>
                    <a:bodyPr/>
                    <a:lstStyle/>
                    <a:p>
                      <a:pPr algn="ctr"/>
                      <a:r>
                        <a:rPr kumimoji="1" lang="en-US" altLang="ja-JP" dirty="0"/>
                        <a:t>0</a:t>
                      </a:r>
                      <a:endParaRPr kumimoji="1" lang="ja-JP" altLang="en-US" dirty="0"/>
                    </a:p>
                  </a:txBody>
                  <a:tcPr/>
                </a:tc>
                <a:tc>
                  <a:txBody>
                    <a:bodyPr/>
                    <a:lstStyle/>
                    <a:p>
                      <a:pPr algn="ctr"/>
                      <a:r>
                        <a:rPr kumimoji="1" lang="en-US" altLang="ja-JP" dirty="0"/>
                        <a:t>1</a:t>
                      </a:r>
                      <a:endParaRPr kumimoji="1" lang="ja-JP" altLang="en-US" dirty="0"/>
                    </a:p>
                  </a:txBody>
                  <a:tcPr/>
                </a:tc>
                <a:extLst>
                  <a:ext uri="{0D108BD9-81ED-4DB2-BD59-A6C34878D82A}">
                    <a16:rowId xmlns:a16="http://schemas.microsoft.com/office/drawing/2014/main" val="3610917191"/>
                  </a:ext>
                </a:extLst>
              </a:tr>
            </a:tbl>
          </a:graphicData>
        </a:graphic>
      </p:graphicFrame>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66909A38-1769-0105-3B14-32C50F3299FF}"/>
                  </a:ext>
                </a:extLst>
              </p:cNvPr>
              <p:cNvSpPr txBox="1"/>
              <p:nvPr/>
            </p:nvSpPr>
            <p:spPr>
              <a:xfrm>
                <a:off x="557113" y="599301"/>
                <a:ext cx="11462920" cy="437684"/>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フィルタで入力画像を</a:t>
                </a:r>
                <a:r>
                  <a:rPr lang="ja-JP" altLang="en-US" sz="2000" dirty="0">
                    <a:latin typeface="メイリオ" panose="020B0604030504040204" pitchFamily="50" charset="-128"/>
                    <a:ea typeface="メイリオ" panose="020B0604030504040204" pitchFamily="50" charset="-128"/>
                  </a:rPr>
                  <a:t>スライドしながら、アダマール積</a:t>
                </a:r>
                <a14:m>
                  <m:oMath xmlns:m="http://schemas.openxmlformats.org/officeDocument/2006/math">
                    <m:r>
                      <a:rPr lang="ja-JP" altLang="en-US" sz="2000" i="1" dirty="0">
                        <a:latin typeface="Cambria Math" panose="02040503050406030204" pitchFamily="18" charset="0"/>
                        <a:ea typeface="メイリオ" panose="020B0604030504040204" pitchFamily="50" charset="-128"/>
                      </a:rPr>
                      <m:t>の</m:t>
                    </m:r>
                    <m:r>
                      <a:rPr lang="ja-JP" altLang="en-US" sz="2000" i="1" dirty="0" smtClean="0">
                        <a:latin typeface="Cambria Math" panose="02040503050406030204" pitchFamily="18" charset="0"/>
                        <a:ea typeface="メイリオ" panose="020B0604030504040204" pitchFamily="50" charset="-128"/>
                      </a:rPr>
                      <m:t>和</m:t>
                    </m:r>
                    <m:nary>
                      <m:naryPr>
                        <m:chr m:val="∑"/>
                        <m:subHide m:val="on"/>
                        <m:supHide m:val="on"/>
                        <m:ctrlPr>
                          <a:rPr lang="ja-JP" altLang="en-US" sz="2000" i="1" smtClean="0">
                            <a:latin typeface="Cambria Math" panose="02040503050406030204" pitchFamily="18" charset="0"/>
                            <a:ea typeface="メイリオ" panose="020B0604030504040204" pitchFamily="50" charset="-128"/>
                          </a:rPr>
                        </m:ctrlPr>
                      </m:naryPr>
                      <m:sub/>
                      <m:sup/>
                      <m:e>
                        <m:r>
                          <m:rPr>
                            <m:nor/>
                          </m:rPr>
                          <a:rPr lang="ja-JP" altLang="en-US" sz="2000" dirty="0">
                            <a:latin typeface="メイリオ" panose="020B0604030504040204" pitchFamily="50" charset="-128"/>
                            <a:ea typeface="メイリオ" panose="020B0604030504040204" pitchFamily="50" charset="-128"/>
                          </a:rPr>
                          <m:t>入力画像</m:t>
                        </m:r>
                        <m:r>
                          <a:rPr lang="ja-JP" altLang="en-US" sz="2000" i="1">
                            <a:latin typeface="Cambria Math" panose="02040503050406030204" pitchFamily="18" charset="0"/>
                            <a:ea typeface="メイリオ" panose="020B0604030504040204" pitchFamily="50" charset="-128"/>
                          </a:rPr>
                          <m:t>⊙</m:t>
                        </m:r>
                        <m:r>
                          <m:rPr>
                            <m:nor/>
                          </m:rPr>
                          <a:rPr lang="ja-JP" altLang="en-US" sz="2000" dirty="0">
                            <a:latin typeface="メイリオ" panose="020B0604030504040204" pitchFamily="50" charset="-128"/>
                            <a:ea typeface="メイリオ" panose="020B0604030504040204" pitchFamily="50" charset="-128"/>
                          </a:rPr>
                          <m:t>フィルタ</m:t>
                        </m:r>
                      </m:e>
                    </m:nary>
                    <m:r>
                      <a:rPr lang="en-US" altLang="ja-JP" sz="2000" b="0" i="1" smtClean="0">
                        <a:latin typeface="Cambria Math" panose="02040503050406030204" pitchFamily="18" charset="0"/>
                        <a:ea typeface="メイリオ" panose="020B0604030504040204" pitchFamily="50" charset="-128"/>
                      </a:rPr>
                      <m:t> </m:t>
                    </m:r>
                    <m:r>
                      <a:rPr lang="ja-JP" altLang="en-US" sz="2000" i="1">
                        <a:latin typeface="Cambria Math" panose="02040503050406030204" pitchFamily="18" charset="0"/>
                        <a:ea typeface="メイリオ" panose="020B0604030504040204" pitchFamily="50" charset="-128"/>
                      </a:rPr>
                      <m:t>を</m:t>
                    </m:r>
                    <m:r>
                      <a:rPr lang="ja-JP" altLang="en-US" sz="2000" i="1" smtClean="0">
                        <a:latin typeface="Cambria Math" panose="02040503050406030204" pitchFamily="18" charset="0"/>
                        <a:ea typeface="メイリオ" panose="020B0604030504040204" pitchFamily="50" charset="-128"/>
                      </a:rPr>
                      <m:t>計算</m:t>
                    </m:r>
                    <m:r>
                      <a:rPr lang="ja-JP" altLang="en-US" sz="2000" i="1">
                        <a:latin typeface="Cambria Math" panose="02040503050406030204" pitchFamily="18" charset="0"/>
                        <a:ea typeface="メイリオ" panose="020B0604030504040204" pitchFamily="50" charset="-128"/>
                      </a:rPr>
                      <m:t>　</m:t>
                    </m:r>
                  </m:oMath>
                </a14:m>
                <a:endParaRPr kumimoji="1" lang="ja-JP" altLang="en-US" sz="2000" dirty="0">
                  <a:latin typeface="メイリオ" panose="020B0604030504040204" pitchFamily="50" charset="-128"/>
                  <a:ea typeface="メイリオ" panose="020B0604030504040204" pitchFamily="50" charset="-128"/>
                </a:endParaRPr>
              </a:p>
            </p:txBody>
          </p:sp>
        </mc:Choice>
        <mc:Fallback>
          <p:sp>
            <p:nvSpPr>
              <p:cNvPr id="14" name="テキスト ボックス 13">
                <a:extLst>
                  <a:ext uri="{FF2B5EF4-FFF2-40B4-BE49-F238E27FC236}">
                    <a16:creationId xmlns:a16="http://schemas.microsoft.com/office/drawing/2014/main" id="{66909A38-1769-0105-3B14-32C50F3299FF}"/>
                  </a:ext>
                </a:extLst>
              </p:cNvPr>
              <p:cNvSpPr txBox="1">
                <a:spLocks noRot="1" noChangeAspect="1" noMove="1" noResize="1" noEditPoints="1" noAdjustHandles="1" noChangeArrowheads="1" noChangeShapeType="1" noTextEdit="1"/>
              </p:cNvSpPr>
              <p:nvPr/>
            </p:nvSpPr>
            <p:spPr>
              <a:xfrm>
                <a:off x="557113" y="599301"/>
                <a:ext cx="11462920" cy="437684"/>
              </a:xfrm>
              <a:prstGeom prst="rect">
                <a:avLst/>
              </a:prstGeom>
              <a:blipFill>
                <a:blip r:embed="rId5"/>
                <a:stretch>
                  <a:fillRect l="-532" t="-109722" b="-161111"/>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976136D4-C426-E84B-635B-3E5DA37E8C66}"/>
              </a:ext>
            </a:extLst>
          </p:cNvPr>
          <p:cNvSpPr txBox="1"/>
          <p:nvPr/>
        </p:nvSpPr>
        <p:spPr>
          <a:xfrm>
            <a:off x="3651838" y="3885894"/>
            <a:ext cx="2438488"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rPr>
              <a:t>Sliding window</a:t>
            </a:r>
            <a:endParaRPr kumimoji="1" lang="ja-JP" altLang="en-US" sz="24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74A8A234-474B-0193-972F-34686D18F810}"/>
              </a:ext>
            </a:extLst>
          </p:cNvPr>
          <p:cNvSpPr txBox="1"/>
          <p:nvPr/>
        </p:nvSpPr>
        <p:spPr>
          <a:xfrm>
            <a:off x="606809" y="953965"/>
            <a:ext cx="7599196" cy="523220"/>
          </a:xfrm>
          <a:prstGeom prst="rect">
            <a:avLst/>
          </a:prstGeom>
          <a:noFill/>
        </p:spPr>
        <p:txBody>
          <a:bodyPr wrap="none" rtlCol="0">
            <a:spAutoFit/>
          </a:bodyPr>
          <a:lstStyle/>
          <a:p>
            <a:r>
              <a:rPr lang="en-US" altLang="ja-JP" sz="1400" dirty="0">
                <a:latin typeface="メイリオ" panose="020B0604030504040204" pitchFamily="50" charset="-128"/>
                <a:ea typeface="メイリオ" panose="020B0604030504040204" pitchFamily="50" charset="-128"/>
                <a:hlinkClick r:id="rId6"/>
              </a:rPr>
              <a:t>https://deepage.net/deep_learning/2016/11/07/convolutional_neural_network.html</a:t>
            </a:r>
            <a:endParaRPr lang="en-US" altLang="ja-JP" sz="1400" dirty="0">
              <a:latin typeface="メイリオ" panose="020B0604030504040204" pitchFamily="50" charset="-128"/>
              <a:ea typeface="メイリオ" panose="020B0604030504040204" pitchFamily="50" charset="-128"/>
            </a:endParaRPr>
          </a:p>
          <a:p>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5614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784689B-460E-845D-5F9D-1859CBBD12B1}"/>
              </a:ext>
            </a:extLst>
          </p:cNvPr>
          <p:cNvPicPr>
            <a:picLocks noChangeAspect="1"/>
          </p:cNvPicPr>
          <p:nvPr/>
        </p:nvPicPr>
        <p:blipFill>
          <a:blip r:embed="rId2"/>
          <a:stretch>
            <a:fillRect/>
          </a:stretch>
        </p:blipFill>
        <p:spPr>
          <a:xfrm>
            <a:off x="1424741" y="1274939"/>
            <a:ext cx="7503599" cy="4585533"/>
          </a:xfrm>
          <a:prstGeom prst="rect">
            <a:avLst/>
          </a:prstGeom>
        </p:spPr>
      </p:pic>
      <p:sp>
        <p:nvSpPr>
          <p:cNvPr id="6" name="テキスト ボックス 5">
            <a:extLst>
              <a:ext uri="{FF2B5EF4-FFF2-40B4-BE49-F238E27FC236}">
                <a16:creationId xmlns:a16="http://schemas.microsoft.com/office/drawing/2014/main" id="{85649246-3B58-2281-C212-3E55E9F6D379}"/>
              </a:ext>
            </a:extLst>
          </p:cNvPr>
          <p:cNvSpPr txBox="1"/>
          <p:nvPr/>
        </p:nvSpPr>
        <p:spPr>
          <a:xfrm>
            <a:off x="332509" y="349135"/>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畳み込み演算の定式化</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23C3E3B3-8CA6-792B-34A6-21FEAD053659}"/>
                  </a:ext>
                </a:extLst>
              </p:cNvPr>
              <p:cNvSpPr txBox="1"/>
              <p:nvPr/>
            </p:nvSpPr>
            <p:spPr>
              <a:xfrm>
                <a:off x="332509" y="933910"/>
                <a:ext cx="946393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実際は、バイアス</a:t>
                </a:r>
                <a14:m>
                  <m:oMath xmlns:m="http://schemas.openxmlformats.org/officeDocument/2006/math">
                    <m:r>
                      <a:rPr kumimoji="1" lang="en-US" altLang="ja-JP" sz="2400" b="0" i="1" smtClean="0">
                        <a:latin typeface="Cambria Math" panose="02040503050406030204" pitchFamily="18" charset="0"/>
                        <a:ea typeface="メイリオ" panose="020B0604030504040204" pitchFamily="50" charset="-128"/>
                      </a:rPr>
                      <m:t>𝑏</m:t>
                    </m:r>
                    <m:r>
                      <a:rPr lang="ja-JP" altLang="en-US" sz="2400" i="1">
                        <a:latin typeface="Cambria Math" panose="02040503050406030204" pitchFamily="18" charset="0"/>
                        <a:ea typeface="メイリオ" panose="020B0604030504040204" pitchFamily="50" charset="-128"/>
                      </a:rPr>
                      <m:t>を</m:t>
                    </m:r>
                  </m:oMath>
                </a14:m>
                <a:r>
                  <a:rPr kumimoji="1" lang="ja-JP" altLang="en-US" sz="2400" dirty="0">
                    <a:latin typeface="メイリオ" panose="020B0604030504040204" pitchFamily="50" charset="-128"/>
                    <a:ea typeface="メイリオ" panose="020B0604030504040204" pitchFamily="50" charset="-128"/>
                  </a:rPr>
                  <a:t>加算し、さらに活性化関数</a:t>
                </a:r>
                <a14:m>
                  <m:oMath xmlns:m="http://schemas.openxmlformats.org/officeDocument/2006/math">
                    <m:r>
                      <a:rPr kumimoji="1" lang="ja-JP" altLang="en-US" sz="2400" i="1" smtClean="0">
                        <a:latin typeface="Cambria Math" panose="02040503050406030204" pitchFamily="18" charset="0"/>
                        <a:ea typeface="メイリオ" panose="020B0604030504040204" pitchFamily="50" charset="-128"/>
                      </a:rPr>
                      <m:t>𝜎</m:t>
                    </m:r>
                  </m:oMath>
                </a14:m>
                <a:r>
                  <a:rPr kumimoji="1" lang="ja-JP" altLang="en-US" sz="2400" dirty="0">
                    <a:latin typeface="メイリオ" panose="020B0604030504040204" pitchFamily="50" charset="-128"/>
                    <a:ea typeface="メイリオ" panose="020B0604030504040204" pitchFamily="50" charset="-128"/>
                  </a:rPr>
                  <a:t>で非線形変換する</a:t>
                </a:r>
                <a:endParaRPr kumimoji="1" lang="en-US" altLang="ja-JP" sz="2400" dirty="0">
                  <a:latin typeface="メイリオ" panose="020B0604030504040204" pitchFamily="50" charset="-128"/>
                  <a:ea typeface="メイリオ" panose="020B0604030504040204" pitchFamily="50" charset="-128"/>
                </a:endParaRPr>
              </a:p>
            </p:txBody>
          </p:sp>
        </mc:Choice>
        <mc:Fallback>
          <p:sp>
            <p:nvSpPr>
              <p:cNvPr id="7" name="テキスト ボックス 6">
                <a:extLst>
                  <a:ext uri="{FF2B5EF4-FFF2-40B4-BE49-F238E27FC236}">
                    <a16:creationId xmlns:a16="http://schemas.microsoft.com/office/drawing/2014/main" id="{23C3E3B3-8CA6-792B-34A6-21FEAD053659}"/>
                  </a:ext>
                </a:extLst>
              </p:cNvPr>
              <p:cNvSpPr txBox="1">
                <a:spLocks noRot="1" noChangeAspect="1" noMove="1" noResize="1" noEditPoints="1" noAdjustHandles="1" noChangeArrowheads="1" noChangeShapeType="1" noTextEdit="1"/>
              </p:cNvSpPr>
              <p:nvPr/>
            </p:nvSpPr>
            <p:spPr>
              <a:xfrm>
                <a:off x="332509" y="933910"/>
                <a:ext cx="9463937" cy="461665"/>
              </a:xfrm>
              <a:prstGeom prst="rect">
                <a:avLst/>
              </a:prstGeom>
              <a:blipFill>
                <a:blip r:embed="rId3"/>
                <a:stretch>
                  <a:fillRect l="-1031" t="-7895" b="-31579"/>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1ECDEF9A-609B-388E-55CD-5F65DD5C8121}"/>
              </a:ext>
            </a:extLst>
          </p:cNvPr>
          <p:cNvSpPr txBox="1"/>
          <p:nvPr/>
        </p:nvSpPr>
        <p:spPr>
          <a:xfrm>
            <a:off x="332509" y="6027003"/>
            <a:ext cx="11606450" cy="1077218"/>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hlinkClick r:id="rId4"/>
              </a:rPr>
              <a:t>https://www.imagazine.co.jp/%E7%95%B3%E3%81%BF%E8%BE%BC%E3%81%BF%E3%83%8D%E3%83%83%E3%83%88%E3%83%AF%E3%83%BC%E3%82%AF%E3%81%AE%E3%80%8C%E5%9F%BA%E7%A4%8E%E3%81%AE%E5%9F%BA%E7%A4%8E%E3%80%8D%E3%82%92%E7%90%86%E8%A7%A3%E3%81%99/</a:t>
            </a:r>
            <a:endParaRPr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5037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ダイアグラム&#10;&#10;自動的に生成された説明">
            <a:extLst>
              <a:ext uri="{FF2B5EF4-FFF2-40B4-BE49-F238E27FC236}">
                <a16:creationId xmlns:a16="http://schemas.microsoft.com/office/drawing/2014/main" id="{A59911A3-13E9-E3F5-734E-6666D75E22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5854" y="1041131"/>
            <a:ext cx="9660749" cy="5626288"/>
          </a:xfrm>
        </p:spPr>
      </p:pic>
      <p:sp>
        <p:nvSpPr>
          <p:cNvPr id="3" name="テキスト ボックス 2">
            <a:extLst>
              <a:ext uri="{FF2B5EF4-FFF2-40B4-BE49-F238E27FC236}">
                <a16:creationId xmlns:a16="http://schemas.microsoft.com/office/drawing/2014/main" id="{B1D245E6-79C4-26D6-0BF7-E9D1438205F3}"/>
              </a:ext>
            </a:extLst>
          </p:cNvPr>
          <p:cNvSpPr txBox="1"/>
          <p:nvPr/>
        </p:nvSpPr>
        <p:spPr>
          <a:xfrm>
            <a:off x="712177" y="553915"/>
            <a:ext cx="911018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３</a:t>
            </a:r>
            <a:r>
              <a:rPr kumimoji="1" lang="en-US" altLang="ja-JP" sz="3200" dirty="0">
                <a:latin typeface="メイリオ" panose="020B0604030504040204" pitchFamily="50" charset="-128"/>
                <a:ea typeface="メイリオ" panose="020B0604030504040204" pitchFamily="50" charset="-128"/>
              </a:rPr>
              <a:t>D</a:t>
            </a:r>
            <a:r>
              <a:rPr kumimoji="1" lang="ja-JP" altLang="en-US" sz="3200" dirty="0">
                <a:latin typeface="メイリオ" panose="020B0604030504040204" pitchFamily="50" charset="-128"/>
                <a:ea typeface="メイリオ" panose="020B0604030504040204" pitchFamily="50" charset="-128"/>
              </a:rPr>
              <a:t>アニメーション版（やっていることは同じ）</a:t>
            </a:r>
          </a:p>
        </p:txBody>
      </p:sp>
    </p:spTree>
    <p:extLst>
      <p:ext uri="{BB962C8B-B14F-4D97-AF65-F5344CB8AC3E}">
        <p14:creationId xmlns:p14="http://schemas.microsoft.com/office/powerpoint/2010/main" val="17362736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2818</TotalTime>
  <Words>1268</Words>
  <Application>Microsoft Office PowerPoint</Application>
  <PresentationFormat>ワイド画面</PresentationFormat>
  <Paragraphs>131</Paragraphs>
  <Slides>26</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26</vt:i4>
      </vt:variant>
    </vt:vector>
  </HeadingPairs>
  <TitlesOfParts>
    <vt:vector size="34" baseType="lpstr">
      <vt:lpstr>Hiragino Kaku Gothic ProN</vt:lpstr>
      <vt:lpstr>Noto Sans JP</vt:lpstr>
      <vt:lpstr>メイリオ</vt:lpstr>
      <vt:lpstr>游ゴシック</vt:lpstr>
      <vt:lpstr>游ゴシック Light</vt:lpstr>
      <vt:lpstr>Arial</vt:lpstr>
      <vt:lpstr>Cambria Math</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李　振騰</dc:creator>
  <cp:lastModifiedBy>Hiroshi Uehara</cp:lastModifiedBy>
  <cp:revision>56</cp:revision>
  <dcterms:created xsi:type="dcterms:W3CDTF">2024-04-22T07:15:21Z</dcterms:created>
  <dcterms:modified xsi:type="dcterms:W3CDTF">2025-07-06T07:11:41Z</dcterms:modified>
</cp:coreProperties>
</file>